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4"/>
  </p:notesMasterIdLst>
  <p:sldIdLst>
    <p:sldId id="398" r:id="rId2"/>
    <p:sldId id="256" r:id="rId3"/>
    <p:sldId id="391" r:id="rId4"/>
    <p:sldId id="372" r:id="rId5"/>
    <p:sldId id="390" r:id="rId6"/>
    <p:sldId id="384" r:id="rId7"/>
    <p:sldId id="395" r:id="rId8"/>
    <p:sldId id="401" r:id="rId9"/>
    <p:sldId id="402" r:id="rId10"/>
    <p:sldId id="403" r:id="rId11"/>
    <p:sldId id="404" r:id="rId12"/>
    <p:sldId id="405" r:id="rId13"/>
    <p:sldId id="406" r:id="rId14"/>
    <p:sldId id="385" r:id="rId15"/>
    <p:sldId id="396" r:id="rId16"/>
    <p:sldId id="276" r:id="rId17"/>
    <p:sldId id="407" r:id="rId18"/>
    <p:sldId id="408" r:id="rId19"/>
    <p:sldId id="375" r:id="rId20"/>
    <p:sldId id="400" r:id="rId21"/>
    <p:sldId id="392" r:id="rId22"/>
    <p:sldId id="4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7D91"/>
    <a:srgbClr val="1596F3"/>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showGuides="1">
      <p:cViewPr varScale="1">
        <p:scale>
          <a:sx n="83" d="100"/>
          <a:sy n="83" d="100"/>
        </p:scale>
        <p:origin x="552"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20969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25684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467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1813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291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92134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204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5925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402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651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3982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3917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8033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8261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429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555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6670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2699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526A92-8AAF-4BF0-85FE-B336BF0F8D2D}" type="datetimeFigureOut">
              <a:rPr lang="en-US" smtClean="0"/>
              <a:t>9/19/2023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5664822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2.png"/><Relationship Id="rId7" Type="http://schemas.openxmlformats.org/officeDocument/2006/relationships/slide" Target="slide10.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0813132" y="5435503"/>
            <a:ext cx="1414920" cy="1381323"/>
          </a:xfrm>
          <a:prstGeom prst="ellipse">
            <a:avLst/>
          </a:prstGeom>
          <a:ln>
            <a:noFill/>
          </a:ln>
          <a:effectLst>
            <a:softEdge rad="112500"/>
          </a:effectLst>
        </p:spPr>
      </p:pic>
    </p:spTree>
    <p:extLst>
      <p:ext uri="{BB962C8B-B14F-4D97-AF65-F5344CB8AC3E}">
        <p14:creationId xmlns:p14="http://schemas.microsoft.com/office/powerpoint/2010/main" val="160464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9122" y="272707"/>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18" y="1733357"/>
            <a:ext cx="4195427" cy="316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3" y="5548211"/>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2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675322" y="337937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6742122" y="1558966"/>
            <a:ext cx="4419600" cy="3640811"/>
          </a:xfrm>
          <a:prstGeom prst="rect">
            <a:avLst/>
          </a:prstGeom>
        </p:spPr>
      </p:pic>
      <p:sp>
        <p:nvSpPr>
          <p:cNvPr id="10" name="Action Button: Home 9">
            <a:hlinkClick r:id="rId5" action="ppaction://hlinksldjump" highlightClick="1"/>
          </p:cNvPr>
          <p:cNvSpPr/>
          <p:nvPr/>
        </p:nvSpPr>
        <p:spPr>
          <a:xfrm>
            <a:off x="11559843" y="633757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51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136" y="1488863"/>
            <a:ext cx="4236992" cy="370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27715" y="5541350"/>
            <a:ext cx="6539770" cy="1107979"/>
          </a:xfrm>
          <a:prstGeom prst="rect">
            <a:avLst/>
          </a:prstGeom>
          <a:solidFill>
            <a:schemeClr val="accent6">
              <a:lumMod val="20000"/>
              <a:lumOff val="80000"/>
            </a:schemeClr>
          </a:solidFill>
        </p:spPr>
        <p:txBody>
          <a:bodyPr wrap="square" lIns="121903" tIns="60952" rIns="121903" bIns="60952" rtlCol="0">
            <a:spAutoFit/>
          </a:bodyPr>
          <a:lstStyle/>
          <a:p>
            <a:pPr lvl="0" algn="ctr"/>
            <a:r>
              <a:rPr lang="en-US" altLang="en-US" sz="3200" dirty="0">
                <a:solidFill>
                  <a:srgbClr val="FF0000"/>
                </a:solidFill>
                <a:latin typeface="Arial Black" panose="020B0A04020102020204" pitchFamily="34" charset="0"/>
              </a:rPr>
              <a:t>Your reward is a round of applause</a:t>
            </a:r>
          </a:p>
        </p:txBody>
      </p:sp>
      <p:sp>
        <p:nvSpPr>
          <p:cNvPr id="9" name="Right Arrow 8"/>
          <p:cNvSpPr/>
          <p:nvPr/>
        </p:nvSpPr>
        <p:spPr>
          <a:xfrm>
            <a:off x="5671128" y="3622963"/>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8" name="Picture 7"/>
          <p:cNvPicPr>
            <a:picLocks noChangeAspect="1"/>
          </p:cNvPicPr>
          <p:nvPr/>
        </p:nvPicPr>
        <p:blipFill>
          <a:blip r:embed="rId4"/>
          <a:stretch>
            <a:fillRect/>
          </a:stretch>
        </p:blipFill>
        <p:spPr>
          <a:xfrm>
            <a:off x="7195127" y="1667338"/>
            <a:ext cx="3759200" cy="3251200"/>
          </a:xfrm>
          <a:prstGeom prst="rect">
            <a:avLst/>
          </a:prstGeom>
        </p:spPr>
      </p:pic>
      <p:sp>
        <p:nvSpPr>
          <p:cNvPr id="10" name="Action Button: Home 9">
            <a:hlinkClick r:id="rId5" action="ppaction://hlinksldjump" highlightClick="1"/>
          </p:cNvPr>
          <p:cNvSpPr/>
          <p:nvPr/>
        </p:nvSpPr>
        <p:spPr>
          <a:xfrm>
            <a:off x="11611487" y="6363472"/>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5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91" y="1836062"/>
            <a:ext cx="4140200" cy="3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4607" y="5451461"/>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a:t>
            </a:r>
            <a:r>
              <a:rPr lang="en-US" altLang="en-US" sz="3200" dirty="0">
                <a:solidFill>
                  <a:srgbClr val="FF0000"/>
                </a:solidFill>
                <a:latin typeface="Arial Black" panose="020B0A04020102020204" pitchFamily="34" charset="0"/>
              </a:rPr>
              <a:t>Lollipop Stick </a:t>
            </a:r>
          </a:p>
        </p:txBody>
      </p:sp>
      <p:sp>
        <p:nvSpPr>
          <p:cNvPr id="9" name="Right Arrow 8"/>
          <p:cNvSpPr/>
          <p:nvPr/>
        </p:nvSpPr>
        <p:spPr>
          <a:xfrm>
            <a:off x="5966691" y="331542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5" name="Picture 4"/>
          <p:cNvPicPr>
            <a:picLocks noChangeAspect="1"/>
          </p:cNvPicPr>
          <p:nvPr/>
        </p:nvPicPr>
        <p:blipFill>
          <a:blip r:embed="rId4"/>
          <a:stretch>
            <a:fillRect/>
          </a:stretch>
        </p:blipFill>
        <p:spPr>
          <a:xfrm>
            <a:off x="7179632" y="1978025"/>
            <a:ext cx="3090908" cy="3025775"/>
          </a:xfrm>
          <a:prstGeom prst="rect">
            <a:avLst/>
          </a:prstGeom>
          <a:solidFill>
            <a:schemeClr val="accent6">
              <a:lumMod val="20000"/>
              <a:lumOff val="80000"/>
            </a:schemeClr>
          </a:solidFill>
        </p:spPr>
      </p:pic>
      <p:sp>
        <p:nvSpPr>
          <p:cNvPr id="11" name="Action Button: Home 10">
            <a:hlinkClick r:id="rId5" action="ppaction://hlinksldjump" highlightClick="1"/>
          </p:cNvPr>
          <p:cNvSpPr/>
          <p:nvPr/>
        </p:nvSpPr>
        <p:spPr>
          <a:xfrm>
            <a:off x="11195851" y="6263771"/>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0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61580"/>
            <a:ext cx="8839200" cy="684389"/>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408" y="1773382"/>
            <a:ext cx="4236992" cy="337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72243" y="5465587"/>
            <a:ext cx="6073755" cy="615537"/>
          </a:xfrm>
          <a:prstGeom prst="rect">
            <a:avLst/>
          </a:prstGeom>
          <a:no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5 </a:t>
            </a:r>
            <a:r>
              <a:rPr lang="en-US" altLang="en-US" sz="3200" dirty="0">
                <a:solidFill>
                  <a:srgbClr val="FF0000"/>
                </a:solidFill>
                <a:latin typeface="Arial Black" panose="020B0A04020102020204" pitchFamily="34" charset="0"/>
              </a:rPr>
              <a:t>Lollipop Sticks </a:t>
            </a:r>
          </a:p>
        </p:txBody>
      </p:sp>
      <p:sp>
        <p:nvSpPr>
          <p:cNvPr id="9" name="Right Arrow 8"/>
          <p:cNvSpPr/>
          <p:nvPr/>
        </p:nvSpPr>
        <p:spPr>
          <a:xfrm>
            <a:off x="5740400" y="3595255"/>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7" name="Picture 6"/>
          <p:cNvPicPr>
            <a:picLocks noChangeAspect="1"/>
          </p:cNvPicPr>
          <p:nvPr/>
        </p:nvPicPr>
        <p:blipFill>
          <a:blip r:embed="rId4"/>
          <a:stretch>
            <a:fillRect/>
          </a:stretch>
        </p:blipFill>
        <p:spPr>
          <a:xfrm>
            <a:off x="7264550" y="1930208"/>
            <a:ext cx="3541996" cy="3060700"/>
          </a:xfrm>
          <a:prstGeom prst="rect">
            <a:avLst/>
          </a:prstGeom>
        </p:spPr>
      </p:pic>
      <p:sp>
        <p:nvSpPr>
          <p:cNvPr id="10" name="Action Button: Home 9">
            <a:hlinkClick r:id="rId5" action="ppaction://hlinksldjump" highlightClick="1"/>
          </p:cNvPr>
          <p:cNvSpPr/>
          <p:nvPr/>
        </p:nvSpPr>
        <p:spPr>
          <a:xfrm>
            <a:off x="11435996" y="624849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3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84292" y="65984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2196931" y="685774"/>
            <a:ext cx="904372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1729186" y="55720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292449" y="0"/>
            <a:ext cx="237620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 </a:t>
            </a:r>
            <a:r>
              <a:rPr lang="en-US" sz="2800" b="1" u="sng" dirty="0" smtClean="0">
                <a:solidFill>
                  <a:srgbClr val="FF0000"/>
                </a:solidFill>
                <a:effectLst>
                  <a:glow rad="88900">
                    <a:schemeClr val="bg1"/>
                  </a:glow>
                </a:effectLst>
                <a:latin typeface="Arial" panose="020B0604020202020204" pitchFamily="34" charset="0"/>
                <a:cs typeface="Arial" panose="020B0604020202020204" pitchFamily="34" charset="0"/>
              </a:rPr>
              <a:t>GRAMMAR</a:t>
            </a:r>
            <a:endParaRPr lang="en-US" sz="2800" b="1" u="sng"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962672" y="1427647"/>
            <a:ext cx="10970710" cy="2053204"/>
          </a:xfrm>
        </p:spPr>
        <p:txBody>
          <a:bodyPr>
            <a:noAutofit/>
          </a:bodyPr>
          <a:lstStyle/>
          <a:p>
            <a:pPr marL="514350" indent="-514350">
              <a:buAutoNum type="arabicPeriod"/>
            </a:pPr>
            <a:r>
              <a:rPr lang="en-US" sz="2800" dirty="0" smtClean="0">
                <a:latin typeface="Arial Narrow" panose="020B0606020202030204" pitchFamily="34" charset="0"/>
              </a:rPr>
              <a:t>Mai </a:t>
            </a:r>
            <a:r>
              <a:rPr lang="en-US" sz="2800" dirty="0">
                <a:latin typeface="Arial Narrow" panose="020B0606020202030204" pitchFamily="34" charset="0"/>
              </a:rPr>
              <a:t>is the head of the </a:t>
            </a:r>
            <a:r>
              <a:rPr lang="en-US" sz="2800" dirty="0" smtClean="0">
                <a:latin typeface="Arial Narrow" panose="020B0606020202030204" pitchFamily="34" charset="0"/>
              </a:rPr>
              <a:t>music club. She </a:t>
            </a:r>
            <a:r>
              <a:rPr lang="en-US" sz="2800" dirty="0">
                <a:latin typeface="Arial Narrow" panose="020B0606020202030204" pitchFamily="34" charset="0"/>
              </a:rPr>
              <a:t>knows the members </a:t>
            </a:r>
            <a:r>
              <a:rPr lang="en-US" sz="2800" dirty="0" smtClean="0">
                <a:latin typeface="Arial Narrow" panose="020B0606020202030204" pitchFamily="34" charset="0"/>
              </a:rPr>
              <a:t>very </a:t>
            </a:r>
            <a:r>
              <a:rPr lang="en-US" sz="2800" dirty="0">
                <a:latin typeface="Arial Narrow" panose="020B0606020202030204" pitchFamily="34" charset="0"/>
              </a:rPr>
              <a:t>well.  </a:t>
            </a:r>
            <a:r>
              <a:rPr lang="en-US" sz="2400" b="1" dirty="0" smtClean="0">
                <a:solidFill>
                  <a:srgbClr val="FF0000"/>
                </a:solidFill>
                <a:latin typeface="Arial Narrow" panose="020B0606020202030204" pitchFamily="34" charset="0"/>
              </a:rPr>
              <a:t>SO</a:t>
            </a:r>
          </a:p>
          <a:p>
            <a:pPr marL="514350" indent="-514350">
              <a:buAutoNum type="arabicPeriod"/>
            </a:pPr>
            <a:endParaRPr lang="en-US" sz="2400" b="1" dirty="0">
              <a:solidFill>
                <a:srgbClr val="FF0000"/>
              </a:solidFill>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dirty="0">
                <a:latin typeface="Arial Narrow" panose="020B0606020202030204" pitchFamily="34" charset="0"/>
              </a:rPr>
              <a:t>2. Lan wanted to go to the </a:t>
            </a:r>
            <a:r>
              <a:rPr lang="en-US" sz="2800" dirty="0" smtClean="0">
                <a:latin typeface="Arial Narrow" panose="020B0606020202030204" pitchFamily="34" charset="0"/>
              </a:rPr>
              <a:t>party. She </a:t>
            </a:r>
            <a:r>
              <a:rPr lang="en-US" sz="2800" dirty="0">
                <a:latin typeface="Arial Narrow" panose="020B0606020202030204" pitchFamily="34" charset="0"/>
              </a:rPr>
              <a:t>couldn’t choose a suitable dress. </a:t>
            </a:r>
            <a:r>
              <a:rPr lang="en-US" sz="2400" b="1" dirty="0" smtClean="0">
                <a:solidFill>
                  <a:srgbClr val="FF0000"/>
                </a:solidFill>
                <a:latin typeface="Arial Narrow" panose="020B0606020202030204" pitchFamily="34" charset="0"/>
              </a:rPr>
              <a:t>BUT</a:t>
            </a:r>
            <a:endParaRPr lang="en-US" sz="2400" b="1" dirty="0">
              <a:solidFill>
                <a:srgbClr val="FF0000"/>
              </a:solidFill>
              <a:latin typeface="Arial Narrow" panose="020B0606020202030204" pitchFamily="34" charset="0"/>
            </a:endParaRPr>
          </a:p>
          <a:p>
            <a:pPr marL="0" indent="0">
              <a:buNone/>
            </a:pPr>
            <a:endParaRPr lang="en-US" sz="2800" dirty="0" smtClean="0">
              <a:latin typeface="Arial Narrow" panose="020B0606020202030204" pitchFamily="34" charset="0"/>
            </a:endParaRPr>
          </a:p>
        </p:txBody>
      </p:sp>
      <p:sp>
        <p:nvSpPr>
          <p:cNvPr id="15" name="Content Placeholder 2"/>
          <p:cNvSpPr txBox="1">
            <a:spLocks/>
          </p:cNvSpPr>
          <p:nvPr/>
        </p:nvSpPr>
        <p:spPr>
          <a:xfrm>
            <a:off x="962672" y="2095752"/>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00FF"/>
                </a:solidFill>
                <a:latin typeface="Arial Narrow" panose="020B0606020202030204" pitchFamily="34" charset="0"/>
              </a:rPr>
              <a:t>Mai is the head of the music club</a:t>
            </a:r>
            <a:r>
              <a:rPr lang="en-US" b="1" dirty="0" smtClean="0">
                <a:solidFill>
                  <a:srgbClr val="0000FF"/>
                </a:solidFill>
                <a:latin typeface="Arial Narrow" panose="020B0606020202030204" pitchFamily="34" charset="0"/>
              </a:rPr>
              <a:t>, </a:t>
            </a:r>
            <a:r>
              <a:rPr lang="en-US" b="1" dirty="0" smtClean="0">
                <a:solidFill>
                  <a:srgbClr val="FF0000"/>
                </a:solidFill>
                <a:latin typeface="Arial Narrow" panose="020B0606020202030204" pitchFamily="34" charset="0"/>
              </a:rPr>
              <a:t>so </a:t>
            </a:r>
            <a:r>
              <a:rPr lang="en-US" dirty="0" smtClean="0">
                <a:solidFill>
                  <a:srgbClr val="0000FF"/>
                </a:solidFill>
                <a:latin typeface="Arial Narrow" panose="020B0606020202030204" pitchFamily="34" charset="0"/>
              </a:rPr>
              <a:t>she knows the members very well.  </a:t>
            </a:r>
          </a:p>
        </p:txBody>
      </p:sp>
      <p:sp>
        <p:nvSpPr>
          <p:cNvPr id="16" name="Content Placeholder 2"/>
          <p:cNvSpPr txBox="1">
            <a:spLocks/>
          </p:cNvSpPr>
          <p:nvPr/>
        </p:nvSpPr>
        <p:spPr>
          <a:xfrm>
            <a:off x="1102390" y="3746046"/>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00FF"/>
                </a:solidFill>
                <a:latin typeface="Arial Narrow" panose="020B0606020202030204" pitchFamily="34" charset="0"/>
              </a:rPr>
              <a:t>Lan wanted to go to the party</a:t>
            </a:r>
            <a:r>
              <a:rPr lang="en-US" b="1" dirty="0" smtClean="0">
                <a:solidFill>
                  <a:srgbClr val="0000FF"/>
                </a:solidFill>
                <a:latin typeface="Arial Narrow" panose="020B0606020202030204" pitchFamily="34" charset="0"/>
              </a:rPr>
              <a:t>,</a:t>
            </a:r>
            <a:r>
              <a:rPr lang="en-US" b="1" dirty="0" smtClean="0">
                <a:solidFill>
                  <a:srgbClr val="FF0000"/>
                </a:solidFill>
                <a:latin typeface="Arial Narrow" panose="020B0606020202030204" pitchFamily="34" charset="0"/>
              </a:rPr>
              <a:t> but </a:t>
            </a:r>
            <a:r>
              <a:rPr lang="en-US" dirty="0" smtClean="0">
                <a:solidFill>
                  <a:srgbClr val="0000FF"/>
                </a:solidFill>
                <a:latin typeface="Arial Narrow" panose="020B0606020202030204" pitchFamily="34" charset="0"/>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767419" y="58187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2280058" y="607798"/>
            <a:ext cx="92192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1812313" y="4792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8" name="Content Placeholder 2"/>
          <p:cNvSpPr>
            <a:spLocks noGrp="1"/>
          </p:cNvSpPr>
          <p:nvPr>
            <p:ph idx="1"/>
          </p:nvPr>
        </p:nvSpPr>
        <p:spPr>
          <a:xfrm>
            <a:off x="553259" y="1289756"/>
            <a:ext cx="12488091" cy="4707294"/>
          </a:xfrm>
        </p:spPr>
        <p:txBody>
          <a:bodyPr>
            <a:normAutofit/>
          </a:bodyPr>
          <a:lstStyle/>
          <a:p>
            <a:pPr marL="0" indent="0">
              <a:buNone/>
            </a:pPr>
            <a:r>
              <a:rPr lang="en-US" sz="2800" dirty="0" smtClean="0">
                <a:latin typeface="Arial Narrow" panose="020B0606020202030204" pitchFamily="34" charset="0"/>
              </a:rPr>
              <a:t>3</a:t>
            </a:r>
            <a:r>
              <a:rPr lang="en-US" sz="2800" dirty="0">
                <a:latin typeface="Arial Narrow" panose="020B0606020202030204" pitchFamily="34" charset="0"/>
              </a:rPr>
              <a:t>. Tom felt </a:t>
            </a:r>
            <a:r>
              <a:rPr lang="en-US" sz="2800" dirty="0" smtClean="0">
                <a:latin typeface="Arial Narrow" panose="020B0606020202030204" pitchFamily="34" charset="0"/>
              </a:rPr>
              <a:t>stressed. He </a:t>
            </a:r>
            <a:r>
              <a:rPr lang="en-US" sz="2800" dirty="0">
                <a:latin typeface="Arial Narrow" panose="020B0606020202030204" pitchFamily="34" charset="0"/>
              </a:rPr>
              <a:t>tried to finish his homework. </a:t>
            </a:r>
            <a:r>
              <a:rPr lang="en-US" sz="2400" b="1" dirty="0" smtClean="0">
                <a:solidFill>
                  <a:srgbClr val="FF0000"/>
                </a:solidFill>
                <a:latin typeface="Arial Narrow" panose="020B0606020202030204" pitchFamily="34" charset="0"/>
              </a:rPr>
              <a:t>HOWEVER</a:t>
            </a:r>
            <a:endParaRPr lang="en-US" sz="2400" b="1" dirty="0">
              <a:solidFill>
                <a:srgbClr val="FF0000"/>
              </a:solidFill>
              <a:latin typeface="Arial Narrow" panose="020B0606020202030204" pitchFamily="34" charset="0"/>
            </a:endParaRPr>
          </a:p>
          <a:p>
            <a:pPr marL="0" indent="0">
              <a:buNone/>
            </a:pPr>
            <a:endParaRPr lang="en-US" sz="2800" dirty="0" smtClean="0">
              <a:latin typeface="Arial Narrow" panose="020B0606020202030204" pitchFamily="34" charset="0"/>
            </a:endParaRPr>
          </a:p>
          <a:p>
            <a:pPr marL="0" indent="0">
              <a:buNone/>
            </a:pPr>
            <a:r>
              <a:rPr lang="en-US" sz="2800" dirty="0" smtClean="0">
                <a:latin typeface="Arial Narrow" panose="020B0606020202030204" pitchFamily="34" charset="0"/>
              </a:rPr>
              <a:t>4</a:t>
            </a:r>
            <a:r>
              <a:rPr lang="en-US" sz="2800" dirty="0">
                <a:latin typeface="Arial Narrow" panose="020B0606020202030204" pitchFamily="34" charset="0"/>
              </a:rPr>
              <a:t>. He isn’t a member of the chess </a:t>
            </a:r>
            <a:r>
              <a:rPr lang="en-US" sz="2800" dirty="0" smtClean="0">
                <a:latin typeface="Arial Narrow" panose="020B0606020202030204" pitchFamily="34" charset="0"/>
              </a:rPr>
              <a:t>club. He </a:t>
            </a:r>
            <a:r>
              <a:rPr lang="en-US" sz="2800" dirty="0">
                <a:latin typeface="Arial Narrow" panose="020B0606020202030204" pitchFamily="34" charset="0"/>
              </a:rPr>
              <a:t>didn’t join the chess competition. </a:t>
            </a:r>
            <a:r>
              <a:rPr lang="en-US" sz="2400" b="1" dirty="0" smtClean="0">
                <a:solidFill>
                  <a:srgbClr val="FF0000"/>
                </a:solidFill>
                <a:latin typeface="Arial Narrow" panose="020B0606020202030204" pitchFamily="34" charset="0"/>
              </a:rPr>
              <a:t>THEREFORE</a:t>
            </a:r>
            <a:endParaRPr lang="en-US" sz="2400" b="1" dirty="0">
              <a:solidFill>
                <a:srgbClr val="FF0000"/>
              </a:solidFill>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endParaRPr lang="en-US" sz="2800" dirty="0">
              <a:latin typeface="Arial Narrow" panose="020B0606020202030204" pitchFamily="34" charset="0"/>
            </a:endParaRPr>
          </a:p>
          <a:p>
            <a:pPr marL="0" indent="0">
              <a:buNone/>
            </a:pPr>
            <a:r>
              <a:rPr lang="en-US" sz="2800" dirty="0" smtClean="0">
                <a:latin typeface="Arial Narrow" panose="020B0606020202030204" pitchFamily="34" charset="0"/>
              </a:rPr>
              <a:t>5</a:t>
            </a:r>
            <a:r>
              <a:rPr lang="en-US" sz="2800" dirty="0">
                <a:latin typeface="Arial Narrow" panose="020B0606020202030204" pitchFamily="34" charset="0"/>
              </a:rPr>
              <a:t>. We will have a short </a:t>
            </a:r>
            <a:r>
              <a:rPr lang="en-US" sz="2800" dirty="0" smtClean="0">
                <a:latin typeface="Arial Narrow" panose="020B0606020202030204" pitchFamily="34" charset="0"/>
              </a:rPr>
              <a:t>holiday. We </a:t>
            </a:r>
            <a:r>
              <a:rPr lang="en-US" sz="2800" dirty="0">
                <a:latin typeface="Arial Narrow" panose="020B0606020202030204" pitchFamily="34" charset="0"/>
              </a:rPr>
              <a:t>will feel very stressed</a:t>
            </a:r>
            <a:r>
              <a:rPr lang="en-US" sz="2800" dirty="0" smtClean="0">
                <a:latin typeface="Arial Narrow" panose="020B0606020202030204" pitchFamily="34" charset="0"/>
              </a:rPr>
              <a:t>.</a:t>
            </a:r>
            <a:r>
              <a:rPr lang="en-US" sz="2800" dirty="0">
                <a:latin typeface="Arial Narrow" panose="020B0606020202030204" pitchFamily="34" charset="0"/>
              </a:rPr>
              <a:t> </a:t>
            </a:r>
            <a:r>
              <a:rPr lang="en-US" sz="2400" b="1" dirty="0" smtClean="0">
                <a:solidFill>
                  <a:srgbClr val="FF0000"/>
                </a:solidFill>
                <a:latin typeface="Arial Narrow" panose="020B0606020202030204" pitchFamily="34" charset="0"/>
              </a:rPr>
              <a:t>OTHERWISE</a:t>
            </a:r>
            <a:endParaRPr lang="en-US" sz="2400" b="1" dirty="0">
              <a:solidFill>
                <a:srgbClr val="FF0000"/>
              </a:solidFill>
              <a:latin typeface="Arial Narrow" panose="020B0606020202030204" pitchFamily="34" charset="0"/>
            </a:endParaRPr>
          </a:p>
        </p:txBody>
      </p:sp>
      <p:sp>
        <p:nvSpPr>
          <p:cNvPr id="19" name="Content Placeholder 2"/>
          <p:cNvSpPr txBox="1">
            <a:spLocks/>
          </p:cNvSpPr>
          <p:nvPr/>
        </p:nvSpPr>
        <p:spPr>
          <a:xfrm>
            <a:off x="884026" y="1845796"/>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00FF"/>
                </a:solidFill>
                <a:latin typeface="Arial Narrow" panose="020B0606020202030204" pitchFamily="34" charset="0"/>
              </a:rPr>
              <a:t> Tom felt stressed</a:t>
            </a:r>
            <a:r>
              <a:rPr lang="en-US" b="1" dirty="0" smtClean="0">
                <a:solidFill>
                  <a:srgbClr val="FF0000"/>
                </a:solidFill>
                <a:latin typeface="Arial Narrow" panose="020B0606020202030204" pitchFamily="34" charset="0"/>
              </a:rPr>
              <a:t>; however, </a:t>
            </a:r>
            <a:r>
              <a:rPr lang="en-US" dirty="0" smtClean="0">
                <a:solidFill>
                  <a:srgbClr val="0000FF"/>
                </a:solidFill>
                <a:latin typeface="Arial Narrow" panose="020B0606020202030204" pitchFamily="34" charset="0"/>
              </a:rPr>
              <a:t>he tried to finish his homework.  </a:t>
            </a:r>
          </a:p>
        </p:txBody>
      </p:sp>
      <p:sp>
        <p:nvSpPr>
          <p:cNvPr id="24" name="Content Placeholder 2"/>
          <p:cNvSpPr txBox="1">
            <a:spLocks/>
          </p:cNvSpPr>
          <p:nvPr/>
        </p:nvSpPr>
        <p:spPr>
          <a:xfrm>
            <a:off x="812658" y="3116553"/>
            <a:ext cx="11141719"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00FF"/>
                </a:solidFill>
                <a:latin typeface="Arial Narrow" panose="020B0606020202030204" pitchFamily="34" charset="0"/>
              </a:rPr>
              <a:t>He isn’t a member of the chess club</a:t>
            </a:r>
            <a:r>
              <a:rPr lang="en-US" b="1" dirty="0" smtClean="0">
                <a:solidFill>
                  <a:srgbClr val="FF0000"/>
                </a:solidFill>
                <a:latin typeface="Arial Narrow" panose="020B0606020202030204" pitchFamily="34" charset="0"/>
              </a:rPr>
              <a:t>; therefore, </a:t>
            </a:r>
            <a:r>
              <a:rPr lang="en-US" dirty="0" smtClean="0">
                <a:solidFill>
                  <a:srgbClr val="0000FF"/>
                </a:solidFill>
                <a:latin typeface="Arial Narrow" panose="020B0606020202030204" pitchFamily="34" charset="0"/>
              </a:rPr>
              <a:t>he didn’t join the chess competition.  </a:t>
            </a:r>
          </a:p>
        </p:txBody>
      </p:sp>
      <p:sp>
        <p:nvSpPr>
          <p:cNvPr id="25" name="Content Placeholder 2"/>
          <p:cNvSpPr txBox="1">
            <a:spLocks/>
          </p:cNvSpPr>
          <p:nvPr/>
        </p:nvSpPr>
        <p:spPr>
          <a:xfrm>
            <a:off x="1272352" y="4834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00FF"/>
                </a:solidFill>
                <a:latin typeface="Arial Narrow" panose="020B0606020202030204" pitchFamily="34" charset="0"/>
              </a:rPr>
              <a:t>We will have a short holiday</a:t>
            </a:r>
            <a:r>
              <a:rPr lang="en-US" b="1" dirty="0" smtClean="0">
                <a:solidFill>
                  <a:srgbClr val="FF0000"/>
                </a:solidFill>
                <a:latin typeface="Arial Narrow" panose="020B0606020202030204" pitchFamily="34" charset="0"/>
              </a:rPr>
              <a:t>; otherwise, </a:t>
            </a:r>
            <a:r>
              <a:rPr lang="en-US" dirty="0" smtClean="0">
                <a:solidFill>
                  <a:srgbClr val="0000FF"/>
                </a:solidFill>
                <a:latin typeface="Arial Narrow" panose="020B0606020202030204" pitchFamily="34" charset="0"/>
              </a:rPr>
              <a:t>we will feel very stressed. </a:t>
            </a:r>
            <a:endParaRPr lang="en-US" dirty="0">
              <a:solidFill>
                <a:srgbClr val="0000FF"/>
              </a:solidFill>
              <a:latin typeface="Arial Narrow" panose="020B0606020202030204" pitchFamily="34" charset="0"/>
            </a:endParaRP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886420" y="1487059"/>
            <a:ext cx="11432149" cy="3941033"/>
          </a:xfrm>
        </p:spPr>
        <p:txBody>
          <a:bodyPr>
            <a:noAutofit/>
          </a:bodyPr>
          <a:lstStyle/>
          <a:p>
            <a:pPr marL="514350" indent="-514350">
              <a:lnSpc>
                <a:spcPct val="150000"/>
              </a:lnSpc>
              <a:buAutoNum type="arabicPeriod"/>
            </a:pPr>
            <a:r>
              <a:rPr lang="en-US" sz="3200" dirty="0" smtClean="0">
                <a:latin typeface="Arial Narrow" panose="020B0606020202030204" pitchFamily="34" charset="0"/>
              </a:rPr>
              <a:t>Teens </a:t>
            </a:r>
            <a:r>
              <a:rPr lang="en-US" sz="3200" dirty="0" smtClean="0">
                <a:latin typeface="Arial Narrow" panose="020B0606020202030204" pitchFamily="34" charset="0"/>
              </a:rPr>
              <a:t>need to have good health, </a:t>
            </a:r>
            <a:r>
              <a:rPr lang="en-US" sz="3200" dirty="0" smtClean="0">
                <a:solidFill>
                  <a:srgbClr val="1596F3"/>
                </a:solidFill>
                <a:latin typeface="Arial Narrow" panose="020B0606020202030204" pitchFamily="34" charset="0"/>
              </a:rPr>
              <a:t>so</a:t>
            </a:r>
            <a:r>
              <a:rPr lang="en-US" sz="3200" dirty="0" smtClean="0">
                <a:latin typeface="Arial Narrow" panose="020B0606020202030204" pitchFamily="34" charset="0"/>
              </a:rPr>
              <a:t> </a:t>
            </a:r>
            <a:r>
              <a:rPr lang="en-US" sz="3200" dirty="0" smtClean="0">
                <a:latin typeface="Arial Narrow" panose="020B0606020202030204" pitchFamily="34" charset="0"/>
              </a:rPr>
              <a:t>_____________________.</a:t>
            </a:r>
            <a:endParaRPr lang="en-US" sz="3200" dirty="0">
              <a:latin typeface="Arial Narrow" panose="020B0606020202030204" pitchFamily="34" charset="0"/>
            </a:endParaRPr>
          </a:p>
          <a:p>
            <a:pPr marL="0" indent="0">
              <a:lnSpc>
                <a:spcPct val="150000"/>
              </a:lnSpc>
              <a:buNone/>
            </a:pPr>
            <a:r>
              <a:rPr lang="en-US" sz="3200" dirty="0">
                <a:latin typeface="Arial Narrow" panose="020B0606020202030204" pitchFamily="34" charset="0"/>
              </a:rPr>
              <a:t>2. </a:t>
            </a:r>
            <a:r>
              <a:rPr lang="en-US" sz="3200" dirty="0" smtClean="0">
                <a:latin typeface="Arial Narrow" panose="020B0606020202030204" pitchFamily="34" charset="0"/>
              </a:rPr>
              <a:t>His parents have high expectations of him, </a:t>
            </a:r>
            <a:r>
              <a:rPr lang="en-US" sz="3200" dirty="0" smtClean="0">
                <a:solidFill>
                  <a:srgbClr val="1596F3"/>
                </a:solidFill>
                <a:latin typeface="Arial Narrow" panose="020B0606020202030204" pitchFamily="34" charset="0"/>
              </a:rPr>
              <a:t>but </a:t>
            </a:r>
            <a:r>
              <a:rPr lang="en-US" sz="3200" dirty="0" smtClean="0">
                <a:latin typeface="Arial Narrow" panose="020B0606020202030204" pitchFamily="34" charset="0"/>
              </a:rPr>
              <a:t>______________ </a:t>
            </a:r>
            <a:r>
              <a:rPr lang="en-US" sz="3200" dirty="0" smtClean="0">
                <a:latin typeface="Arial Narrow" panose="020B0606020202030204" pitchFamily="34" charset="0"/>
              </a:rPr>
              <a:t>.</a:t>
            </a:r>
            <a:endParaRPr lang="en-US" sz="3200" dirty="0" smtClean="0">
              <a:latin typeface="Arial Narrow" panose="020B0606020202030204" pitchFamily="34" charset="0"/>
            </a:endParaRPr>
          </a:p>
          <a:p>
            <a:pPr marL="0" indent="0">
              <a:lnSpc>
                <a:spcPct val="150000"/>
              </a:lnSpc>
              <a:buNone/>
            </a:pPr>
            <a:r>
              <a:rPr lang="en-US" sz="3200" dirty="0" smtClean="0">
                <a:latin typeface="Arial Narrow" panose="020B0606020202030204" pitchFamily="34" charset="0"/>
              </a:rPr>
              <a:t>3</a:t>
            </a:r>
            <a:r>
              <a:rPr lang="en-US" sz="3200" dirty="0">
                <a:latin typeface="Arial Narrow" panose="020B0606020202030204" pitchFamily="34" charset="0"/>
              </a:rPr>
              <a:t>. </a:t>
            </a:r>
            <a:r>
              <a:rPr lang="en-US" sz="3200" dirty="0" smtClean="0">
                <a:latin typeface="Arial Narrow" panose="020B0606020202030204" pitchFamily="34" charset="0"/>
              </a:rPr>
              <a:t>Teenagers should develop social skills; </a:t>
            </a:r>
            <a:r>
              <a:rPr lang="en-US" sz="3200" dirty="0" smtClean="0">
                <a:solidFill>
                  <a:srgbClr val="1596F3"/>
                </a:solidFill>
                <a:latin typeface="Arial Narrow" panose="020B0606020202030204" pitchFamily="34" charset="0"/>
              </a:rPr>
              <a:t>otherwise</a:t>
            </a:r>
            <a:r>
              <a:rPr lang="en-US" sz="3200" dirty="0" smtClean="0">
                <a:latin typeface="Arial Narrow" panose="020B0606020202030204" pitchFamily="34" charset="0"/>
              </a:rPr>
              <a:t> </a:t>
            </a:r>
            <a:r>
              <a:rPr lang="en-US" sz="3200" dirty="0" smtClean="0">
                <a:latin typeface="Arial Narrow" panose="020B0606020202030204" pitchFamily="34" charset="0"/>
              </a:rPr>
              <a:t>____________.</a:t>
            </a:r>
          </a:p>
          <a:p>
            <a:pPr marL="0" indent="0">
              <a:lnSpc>
                <a:spcPct val="150000"/>
              </a:lnSpc>
              <a:buNone/>
            </a:pPr>
            <a:r>
              <a:rPr lang="en-US" sz="3200" dirty="0">
                <a:latin typeface="Arial Narrow" panose="020B0606020202030204" pitchFamily="34" charset="0"/>
              </a:rPr>
              <a:t>4. We sometimes feel lonely and sad; </a:t>
            </a:r>
            <a:r>
              <a:rPr lang="en-US" sz="3200" dirty="0">
                <a:solidFill>
                  <a:srgbClr val="1596F3"/>
                </a:solidFill>
                <a:latin typeface="Arial Narrow" panose="020B0606020202030204" pitchFamily="34" charset="0"/>
              </a:rPr>
              <a:t>therefore</a:t>
            </a:r>
            <a:r>
              <a:rPr lang="en-US" sz="3200" dirty="0">
                <a:latin typeface="Arial Narrow" panose="020B0606020202030204" pitchFamily="34" charset="0"/>
              </a:rPr>
              <a:t>, </a:t>
            </a:r>
            <a:r>
              <a:rPr lang="en-US" sz="3200" dirty="0" smtClean="0">
                <a:latin typeface="Arial Narrow" panose="020B0606020202030204" pitchFamily="34" charset="0"/>
              </a:rPr>
              <a:t>______________.</a:t>
            </a:r>
          </a:p>
          <a:p>
            <a:pPr marL="0" indent="0">
              <a:lnSpc>
                <a:spcPct val="150000"/>
              </a:lnSpc>
              <a:buNone/>
            </a:pPr>
            <a:r>
              <a:rPr lang="en-US" sz="3200" dirty="0">
                <a:latin typeface="Arial Narrow" panose="020B0606020202030204" pitchFamily="34" charset="0"/>
              </a:rPr>
              <a:t>5. He does very well at school; </a:t>
            </a:r>
            <a:r>
              <a:rPr lang="en-US" sz="3200" dirty="0">
                <a:solidFill>
                  <a:srgbClr val="1596F3"/>
                </a:solidFill>
                <a:latin typeface="Arial Narrow" panose="020B0606020202030204" pitchFamily="34" charset="0"/>
              </a:rPr>
              <a:t>however</a:t>
            </a:r>
            <a:r>
              <a:rPr lang="en-US" sz="3200" dirty="0">
                <a:latin typeface="Arial Narrow" panose="020B0606020202030204" pitchFamily="34" charset="0"/>
              </a:rPr>
              <a:t>, </a:t>
            </a:r>
            <a:r>
              <a:rPr lang="en-US" sz="3200" dirty="0" smtClean="0">
                <a:latin typeface="Arial Narrow" panose="020B0606020202030204" pitchFamily="34" charset="0"/>
              </a:rPr>
              <a:t>____________________.</a:t>
            </a: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a:r>
            <a:br>
              <a:rPr lang="en-US" sz="3200" dirty="0">
                <a:latin typeface="Arial Narrow" panose="020B0606020202030204" pitchFamily="34" charset="0"/>
              </a:rPr>
            </a:br>
            <a:endParaRPr lang="en-US" sz="3200" dirty="0" smtClean="0">
              <a:latin typeface="Arial Narrow" panose="020B0606020202030204" pitchFamily="34" charset="0"/>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965916" y="1148074"/>
            <a:ext cx="11432149" cy="3941033"/>
          </a:xfrm>
        </p:spPr>
        <p:txBody>
          <a:bodyPr>
            <a:noAutofit/>
          </a:bodyPr>
          <a:lstStyle/>
          <a:p>
            <a:pPr marL="514350" indent="-514350">
              <a:buAutoNum type="arabicPeriod"/>
            </a:pPr>
            <a:r>
              <a:rPr lang="en-US" sz="3200" dirty="0" smtClean="0">
                <a:latin typeface="Arial Narrow" panose="020B0606020202030204" pitchFamily="34" charset="0"/>
              </a:rPr>
              <a:t>Teens </a:t>
            </a:r>
            <a:r>
              <a:rPr lang="en-US" sz="3200" dirty="0" smtClean="0">
                <a:latin typeface="Arial Narrow" panose="020B0606020202030204" pitchFamily="34" charset="0"/>
              </a:rPr>
              <a:t>need to have good health, </a:t>
            </a:r>
            <a:r>
              <a:rPr lang="en-US" sz="3200" dirty="0" smtClean="0">
                <a:solidFill>
                  <a:srgbClr val="1596F3"/>
                </a:solidFill>
                <a:latin typeface="Arial Narrow" panose="020B0606020202030204" pitchFamily="34" charset="0"/>
              </a:rPr>
              <a:t>so</a:t>
            </a:r>
            <a:r>
              <a:rPr lang="en-US" sz="3200" dirty="0" smtClean="0">
                <a:latin typeface="Arial Narrow" panose="020B0606020202030204" pitchFamily="34" charset="0"/>
              </a:rPr>
              <a:t> </a:t>
            </a:r>
            <a:r>
              <a:rPr lang="en-US" sz="3200" dirty="0" smtClean="0">
                <a:latin typeface="Arial Narrow" panose="020B0606020202030204" pitchFamily="34" charset="0"/>
              </a:rPr>
              <a:t>_____________________.</a:t>
            </a:r>
          </a:p>
          <a:p>
            <a:pPr marL="0" indent="0">
              <a:buNone/>
            </a:pPr>
            <a:endParaRPr lang="en-US" sz="3200" dirty="0">
              <a:latin typeface="Arial Narrow" panose="020B0606020202030204" pitchFamily="34" charset="0"/>
            </a:endParaRPr>
          </a:p>
          <a:p>
            <a:pPr marL="0" indent="0">
              <a:buNone/>
            </a:pPr>
            <a:r>
              <a:rPr lang="en-US" sz="3200" dirty="0">
                <a:solidFill>
                  <a:srgbClr val="C00000"/>
                </a:solidFill>
                <a:latin typeface="Arial Narrow" panose="020B0606020202030204" pitchFamily="34" charset="0"/>
              </a:rPr>
              <a:t>2</a:t>
            </a:r>
            <a:r>
              <a:rPr lang="en-US" sz="3200" dirty="0">
                <a:latin typeface="Arial Narrow" panose="020B0606020202030204" pitchFamily="34" charset="0"/>
              </a:rPr>
              <a:t>. </a:t>
            </a:r>
            <a:r>
              <a:rPr lang="en-US" sz="3200" dirty="0" smtClean="0">
                <a:latin typeface="Arial Narrow" panose="020B0606020202030204" pitchFamily="34" charset="0"/>
              </a:rPr>
              <a:t>His parents have high expectations of him, </a:t>
            </a:r>
            <a:r>
              <a:rPr lang="en-US" sz="3200" dirty="0" smtClean="0">
                <a:solidFill>
                  <a:srgbClr val="1596F3"/>
                </a:solidFill>
                <a:latin typeface="Arial Narrow" panose="020B0606020202030204" pitchFamily="34" charset="0"/>
              </a:rPr>
              <a:t>but </a:t>
            </a:r>
            <a:r>
              <a:rPr lang="en-US" sz="3200" dirty="0" smtClean="0">
                <a:latin typeface="Arial Narrow" panose="020B0606020202030204" pitchFamily="34" charset="0"/>
              </a:rPr>
              <a:t>______________ </a:t>
            </a:r>
            <a:r>
              <a:rPr lang="en-US" sz="3200" dirty="0" smtClean="0">
                <a:latin typeface="Arial Narrow" panose="020B0606020202030204" pitchFamily="34" charset="0"/>
              </a:rPr>
              <a:t>.</a:t>
            </a:r>
            <a:r>
              <a:rPr lang="en-US" sz="3200" dirty="0" smtClean="0">
                <a:latin typeface="Arial Narrow" panose="020B0606020202030204" pitchFamily="34" charset="0"/>
                <a:sym typeface="Wingdings" panose="05000000000000000000" pitchFamily="2" charset="2"/>
              </a:rPr>
              <a:t> </a:t>
            </a:r>
            <a:r>
              <a:rPr lang="en-US" sz="3200" dirty="0">
                <a:latin typeface="Arial Narrow" panose="020B0606020202030204" pitchFamily="34" charset="0"/>
              </a:rPr>
              <a:t/>
            </a:r>
            <a:br>
              <a:rPr lang="en-US" sz="3200" dirty="0">
                <a:latin typeface="Arial Narrow" panose="020B0606020202030204" pitchFamily="34" charset="0"/>
              </a:rPr>
            </a:br>
            <a:endParaRPr lang="en-US" sz="3200" dirty="0" smtClean="0">
              <a:latin typeface="Arial Narrow" panose="020B0606020202030204" pitchFamily="34" charset="0"/>
            </a:endParaRPr>
          </a:p>
          <a:p>
            <a:pPr marL="0" indent="0">
              <a:buNone/>
            </a:pPr>
            <a:r>
              <a:rPr lang="en-US" sz="3200" dirty="0">
                <a:solidFill>
                  <a:srgbClr val="C00000"/>
                </a:solidFill>
                <a:latin typeface="Arial Narrow" panose="020B0606020202030204" pitchFamily="34" charset="0"/>
              </a:rPr>
              <a:t>3. </a:t>
            </a:r>
            <a:r>
              <a:rPr lang="en-US" sz="3200" dirty="0">
                <a:latin typeface="Arial Narrow" panose="020B0606020202030204" pitchFamily="34" charset="0"/>
              </a:rPr>
              <a:t>Teenagers should develop social skills; </a:t>
            </a:r>
            <a:r>
              <a:rPr lang="en-US" sz="3200" dirty="0">
                <a:solidFill>
                  <a:srgbClr val="1596F3"/>
                </a:solidFill>
                <a:latin typeface="Arial Narrow" panose="020B0606020202030204" pitchFamily="34" charset="0"/>
              </a:rPr>
              <a:t>otherwise</a:t>
            </a:r>
            <a:r>
              <a:rPr lang="en-US" sz="3200" dirty="0">
                <a:latin typeface="Arial Narrow" panose="020B0606020202030204" pitchFamily="34" charset="0"/>
              </a:rPr>
              <a:t> ____________.</a:t>
            </a:r>
          </a:p>
          <a:p>
            <a:pPr marL="0" indent="0">
              <a:buNone/>
            </a:pPr>
            <a:endParaRPr lang="en-US" sz="3200" dirty="0">
              <a:latin typeface="Arial Narrow" panose="020B0606020202030204" pitchFamily="34" charset="0"/>
            </a:endParaRPr>
          </a:p>
          <a:p>
            <a:pPr marL="0" indent="0">
              <a:buNone/>
            </a:pPr>
            <a:endParaRPr lang="en-US" sz="3200" dirty="0" smtClean="0">
              <a:latin typeface="Arial Narrow" panose="020B0606020202030204" pitchFamily="34" charset="0"/>
            </a:endParaRPr>
          </a:p>
        </p:txBody>
      </p:sp>
      <p:sp>
        <p:nvSpPr>
          <p:cNvPr id="2" name="Rectangle 1"/>
          <p:cNvSpPr/>
          <p:nvPr/>
        </p:nvSpPr>
        <p:spPr>
          <a:xfrm>
            <a:off x="1049043" y="1813936"/>
            <a:ext cx="9835962" cy="610295"/>
          </a:xfrm>
          <a:prstGeom prst="rect">
            <a:avLst/>
          </a:prstGeom>
        </p:spPr>
        <p:txBody>
          <a:bodyPr wrap="none">
            <a:spAutoFit/>
          </a:bodyPr>
          <a:lstStyle/>
          <a:p>
            <a:pPr indent="-1270" algn="just">
              <a:lnSpc>
                <a:spcPct val="115000"/>
              </a:lnSpc>
              <a:spcBef>
                <a:spcPts val="60"/>
              </a:spcBef>
              <a:spcAft>
                <a:spcPts val="1000"/>
              </a:spcAft>
            </a:pPr>
            <a:r>
              <a:rPr lang="en-US" sz="3200" dirty="0" smtClean="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3200" dirty="0" smtClean="0">
                <a:latin typeface="Arial Narrow" panose="020B0606020202030204" pitchFamily="34" charset="0"/>
                <a:ea typeface="Times New Roman" panose="02020603050405020304" pitchFamily="18" charset="0"/>
                <a:cs typeface="Times New Roman" panose="02020603050405020304" pitchFamily="18" charset="0"/>
              </a:rPr>
              <a:t>Teens </a:t>
            </a:r>
            <a:r>
              <a:rPr lang="en-US" sz="3200" dirty="0">
                <a:latin typeface="Arial Narrow" panose="020B0606020202030204" pitchFamily="34" charset="0"/>
                <a:ea typeface="Times New Roman" panose="02020603050405020304" pitchFamily="18" charset="0"/>
                <a:cs typeface="Times New Roman" panose="02020603050405020304" pitchFamily="18" charset="0"/>
              </a:rPr>
              <a:t>need to have good health, </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so they should do some sport(s).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103708" y="2957704"/>
            <a:ext cx="11088292" cy="545534"/>
          </a:xfrm>
          <a:prstGeom prst="rect">
            <a:avLst/>
          </a:prstGeom>
        </p:spPr>
        <p:txBody>
          <a:bodyPr wrap="none">
            <a:spAutoFit/>
          </a:bodyPr>
          <a:lstStyle/>
          <a:p>
            <a:pPr indent="-1270" algn="just">
              <a:lnSpc>
                <a:spcPct val="115000"/>
              </a:lnSpc>
              <a:spcBef>
                <a:spcPts val="60"/>
              </a:spcBef>
              <a:spcAft>
                <a:spcPts val="1000"/>
              </a:spcAft>
            </a:pPr>
            <a:r>
              <a:rPr lang="en-US" sz="2800" dirty="0" smtClean="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smtClean="0">
                <a:latin typeface="Arial Narrow" panose="020B0606020202030204" pitchFamily="34" charset="0"/>
                <a:ea typeface="Times New Roman" panose="02020603050405020304" pitchFamily="18" charset="0"/>
                <a:cs typeface="Times New Roman" panose="02020603050405020304" pitchFamily="18" charset="0"/>
              </a:rPr>
              <a:t>His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parents have high expectations of him, </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but they don’t care about his abilities.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254877" y="4273288"/>
            <a:ext cx="10313889" cy="1039580"/>
          </a:xfrm>
          <a:prstGeom prst="rect">
            <a:avLst/>
          </a:prstGeom>
        </p:spPr>
        <p:txBody>
          <a:bodyPr wrap="square">
            <a:spAutoFit/>
          </a:bodyPr>
          <a:lstStyle/>
          <a:p>
            <a:pPr indent="-1270" algn="just">
              <a:lnSpc>
                <a:spcPct val="115000"/>
              </a:lnSpc>
              <a:spcBef>
                <a:spcPts val="60"/>
              </a:spcBef>
              <a:spcAft>
                <a:spcPts val="1000"/>
              </a:spcAft>
            </a:pPr>
            <a:r>
              <a:rPr lang="en-US" sz="2800" dirty="0" smtClean="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smtClean="0">
                <a:latin typeface="Arial Narrow" panose="020B0606020202030204" pitchFamily="34" charset="0"/>
                <a:ea typeface="Times New Roman" panose="02020603050405020304" pitchFamily="18" charset="0"/>
                <a:cs typeface="Times New Roman" panose="02020603050405020304" pitchFamily="18" charset="0"/>
              </a:rPr>
              <a:t>Teenagers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should develop social skills</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otherwise, they may not be able to communicate with peers and other people.</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9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8408" y="148435"/>
            <a:ext cx="954682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1135802" y="111995"/>
            <a:ext cx="435964"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179443" y="-3765"/>
            <a:ext cx="34439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6" name="Content Placeholder 2"/>
          <p:cNvSpPr>
            <a:spLocks noGrp="1"/>
          </p:cNvSpPr>
          <p:nvPr>
            <p:ph idx="1"/>
          </p:nvPr>
        </p:nvSpPr>
        <p:spPr>
          <a:xfrm>
            <a:off x="886420" y="1487059"/>
            <a:ext cx="11432149" cy="3941033"/>
          </a:xfrm>
        </p:spPr>
        <p:txBody>
          <a:bodyPr>
            <a:noAutofit/>
          </a:bodyPr>
          <a:lstStyle/>
          <a:p>
            <a:pPr marL="0" indent="0">
              <a:buNone/>
            </a:pPr>
            <a:r>
              <a:rPr lang="en-US" sz="3200" dirty="0" smtClean="0">
                <a:latin typeface="Arial Narrow" panose="020B0606020202030204" pitchFamily="34" charset="0"/>
              </a:rPr>
              <a:t>4</a:t>
            </a:r>
            <a:r>
              <a:rPr lang="en-US" sz="3200" dirty="0">
                <a:latin typeface="Arial Narrow" panose="020B0606020202030204" pitchFamily="34" charset="0"/>
              </a:rPr>
              <a:t>. We sometimes feel lonely and sad; </a:t>
            </a:r>
            <a:r>
              <a:rPr lang="en-US" sz="3200" dirty="0">
                <a:solidFill>
                  <a:srgbClr val="1596F3"/>
                </a:solidFill>
                <a:latin typeface="Arial Narrow" panose="020B0606020202030204" pitchFamily="34" charset="0"/>
              </a:rPr>
              <a:t>therefore</a:t>
            </a:r>
            <a:r>
              <a:rPr lang="en-US" sz="3200" dirty="0">
                <a:latin typeface="Arial Narrow" panose="020B0606020202030204" pitchFamily="34" charset="0"/>
              </a:rPr>
              <a:t>, </a:t>
            </a:r>
            <a:r>
              <a:rPr lang="en-US" sz="3200" dirty="0" smtClean="0">
                <a:latin typeface="Arial Narrow" panose="020B0606020202030204" pitchFamily="34" charset="0"/>
              </a:rPr>
              <a:t>______________.</a:t>
            </a:r>
          </a:p>
          <a:p>
            <a:pPr marL="0" indent="0">
              <a:buNone/>
            </a:pPr>
            <a:endParaRPr lang="en-US" sz="3200" dirty="0" smtClean="0">
              <a:latin typeface="Arial Narrow" panose="020B0606020202030204" pitchFamily="34" charset="0"/>
            </a:endParaRPr>
          </a:p>
          <a:p>
            <a:pPr marL="0" indent="0">
              <a:buNone/>
            </a:pPr>
            <a:r>
              <a:rPr lang="en-US" sz="3200" dirty="0">
                <a:latin typeface="Arial Narrow" panose="020B0606020202030204" pitchFamily="34" charset="0"/>
              </a:rPr>
              <a:t>5. He does very well at school; </a:t>
            </a:r>
            <a:r>
              <a:rPr lang="en-US" sz="3200" dirty="0">
                <a:solidFill>
                  <a:srgbClr val="1596F3"/>
                </a:solidFill>
                <a:latin typeface="Arial Narrow" panose="020B0606020202030204" pitchFamily="34" charset="0"/>
              </a:rPr>
              <a:t>however</a:t>
            </a:r>
            <a:r>
              <a:rPr lang="en-US" sz="3200" dirty="0">
                <a:latin typeface="Arial Narrow" panose="020B0606020202030204" pitchFamily="34" charset="0"/>
              </a:rPr>
              <a:t>, </a:t>
            </a:r>
            <a:r>
              <a:rPr lang="en-US" sz="3200" dirty="0" smtClean="0">
                <a:latin typeface="Arial Narrow" panose="020B0606020202030204" pitchFamily="34" charset="0"/>
              </a:rPr>
              <a:t>____________________.</a:t>
            </a: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a:r>
            <a:br>
              <a:rPr lang="en-US" sz="3200" dirty="0">
                <a:latin typeface="Arial Narrow" panose="020B0606020202030204" pitchFamily="34" charset="0"/>
              </a:rPr>
            </a:br>
            <a:endParaRPr lang="en-US" sz="3200" dirty="0" smtClean="0">
              <a:latin typeface="Arial Narrow" panose="020B0606020202030204" pitchFamily="34" charset="0"/>
            </a:endParaRPr>
          </a:p>
        </p:txBody>
      </p:sp>
      <p:sp>
        <p:nvSpPr>
          <p:cNvPr id="2" name="Rectangle 1"/>
          <p:cNvSpPr/>
          <p:nvPr/>
        </p:nvSpPr>
        <p:spPr>
          <a:xfrm>
            <a:off x="1098094" y="2132586"/>
            <a:ext cx="10834761" cy="545534"/>
          </a:xfrm>
          <a:prstGeom prst="rect">
            <a:avLst/>
          </a:prstGeom>
        </p:spPr>
        <p:txBody>
          <a:bodyPr wrap="none">
            <a:spAutoFit/>
          </a:bodyPr>
          <a:lstStyle/>
          <a:p>
            <a:pPr indent="-1270" algn="just">
              <a:lnSpc>
                <a:spcPct val="115000"/>
              </a:lnSpc>
              <a:spcBef>
                <a:spcPts val="60"/>
              </a:spcBef>
              <a:spcAft>
                <a:spcPts val="1000"/>
              </a:spcAft>
            </a:pPr>
            <a:r>
              <a:rPr lang="en-US" sz="2800" dirty="0" smtClean="0">
                <a:solidFill>
                  <a:srgbClr val="C00000"/>
                </a:solidFill>
                <a:latin typeface="Arial Narrow" panose="020B0606020202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latin typeface="Arial Narrow" panose="020B0606020202030204" pitchFamily="34" charset="0"/>
                <a:ea typeface="Times New Roman" panose="02020603050405020304" pitchFamily="18" charset="0"/>
                <a:cs typeface="Times New Roman" panose="02020603050405020304" pitchFamily="18" charset="0"/>
              </a:rPr>
              <a:t>We </a:t>
            </a:r>
            <a:r>
              <a:rPr lang="en-US" sz="2800" dirty="0">
                <a:latin typeface="Arial Narrow" panose="020B0606020202030204" pitchFamily="34" charset="0"/>
                <a:ea typeface="Times New Roman" panose="02020603050405020304" pitchFamily="18" charset="0"/>
                <a:cs typeface="Times New Roman" panose="02020603050405020304" pitchFamily="18" charset="0"/>
              </a:rPr>
              <a:t>sometimes feel lonely and sad</a:t>
            </a:r>
            <a:r>
              <a:rPr lang="en-US" sz="2800"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 therefore, we need our families and friends.</a:t>
            </a:r>
            <a:endParaRPr lang="en-US" sz="2800" dirty="0">
              <a:solidFill>
                <a:srgbClr val="C00000"/>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98094" y="3550578"/>
            <a:ext cx="10797054" cy="954107"/>
          </a:xfrm>
          <a:prstGeom prst="rect">
            <a:avLst/>
          </a:prstGeom>
        </p:spPr>
        <p:txBody>
          <a:bodyPr wrap="square">
            <a:spAutoFit/>
          </a:bodyPr>
          <a:lstStyle/>
          <a:p>
            <a:r>
              <a:rPr lang="en-US" sz="2800" dirty="0" smtClean="0">
                <a:latin typeface="Arial Narrow" panose="020B0606020202030204" pitchFamily="34" charset="0"/>
                <a:ea typeface="Times New Roman" panose="02020603050405020304" pitchFamily="18" charset="0"/>
                <a:sym typeface="Wingdings" panose="05000000000000000000" pitchFamily="2" charset="2"/>
              </a:rPr>
              <a:t> </a:t>
            </a:r>
            <a:r>
              <a:rPr lang="en-US" sz="2800" dirty="0" smtClean="0">
                <a:latin typeface="Arial Narrow" panose="020B0606020202030204" pitchFamily="34" charset="0"/>
                <a:ea typeface="Times New Roman" panose="02020603050405020304" pitchFamily="18" charset="0"/>
              </a:rPr>
              <a:t>He </a:t>
            </a:r>
            <a:r>
              <a:rPr lang="en-US" sz="2800" dirty="0">
                <a:latin typeface="Arial Narrow" panose="020B0606020202030204" pitchFamily="34" charset="0"/>
                <a:ea typeface="Times New Roman" panose="02020603050405020304" pitchFamily="18" charset="0"/>
              </a:rPr>
              <a:t>does very well at school</a:t>
            </a:r>
            <a:r>
              <a:rPr lang="en-US" sz="2800" dirty="0">
                <a:solidFill>
                  <a:srgbClr val="C00000"/>
                </a:solidFill>
                <a:latin typeface="Arial Narrow" panose="020B0606020202030204" pitchFamily="34" charset="0"/>
                <a:ea typeface="Times New Roman" panose="02020603050405020304" pitchFamily="18" charset="0"/>
              </a:rPr>
              <a:t>; however, he doesn’t have teamwork or communication skills.</a:t>
            </a:r>
            <a:endParaRPr lang="en-US" sz="28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36094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30631" y="145252"/>
            <a:ext cx="2773369" cy="646331"/>
          </a:xfrm>
          <a:prstGeom prst="rect">
            <a:avLst/>
          </a:prstGeom>
          <a:solidFill>
            <a:schemeClr val="accent4">
              <a:lumMod val="60000"/>
              <a:lumOff val="40000"/>
            </a:schemeClr>
          </a:solid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 PROJECT</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3078" r="5667"/>
          <a:stretch/>
        </p:blipFill>
        <p:spPr>
          <a:xfrm>
            <a:off x="1374654" y="857923"/>
            <a:ext cx="10458691" cy="1018360"/>
          </a:xfrm>
          <a:prstGeom prst="rect">
            <a:avLst/>
          </a:prstGeom>
        </p:spPr>
      </p:pic>
      <p:pic>
        <p:nvPicPr>
          <p:cNvPr id="10" name="Picture 9"/>
          <p:cNvPicPr>
            <a:picLocks noChangeAspect="1"/>
          </p:cNvPicPr>
          <p:nvPr/>
        </p:nvPicPr>
        <p:blipFill>
          <a:blip r:embed="rId4"/>
          <a:stretch>
            <a:fillRect/>
          </a:stretch>
        </p:blipFill>
        <p:spPr>
          <a:xfrm>
            <a:off x="7786532" y="2276586"/>
            <a:ext cx="3566161" cy="4225814"/>
          </a:xfrm>
          <a:prstGeom prst="rect">
            <a:avLst/>
          </a:prstGeom>
        </p:spPr>
      </p:pic>
      <p:pic>
        <p:nvPicPr>
          <p:cNvPr id="13" name="Picture 12"/>
          <p:cNvPicPr>
            <a:picLocks noChangeAspect="1"/>
          </p:cNvPicPr>
          <p:nvPr/>
        </p:nvPicPr>
        <p:blipFill>
          <a:blip r:embed="rId5"/>
          <a:stretch>
            <a:fillRect/>
          </a:stretch>
        </p:blipFill>
        <p:spPr>
          <a:xfrm>
            <a:off x="1168711" y="2276586"/>
            <a:ext cx="6617821" cy="4221943"/>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325380" y="179217"/>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1173423" y="133060"/>
            <a:ext cx="2141836" cy="830997"/>
          </a:xfrm>
          <a:prstGeom prst="rect">
            <a:avLst/>
          </a:prstGeom>
          <a:noFill/>
        </p:spPr>
        <p:txBody>
          <a:bodyPr wrap="square" rtlCol="0">
            <a:spAutoFit/>
          </a:bodyPr>
          <a:lstStyle/>
          <a:p>
            <a:pPr algn="ctr"/>
            <a:r>
              <a:rPr lang="en-US" sz="4800" b="1" dirty="0">
                <a:solidFill>
                  <a:srgbClr val="C00000"/>
                </a:solidFill>
                <a:latin typeface="Arial Black" panose="020B0A04020102020204" pitchFamily="34" charset="0"/>
              </a:rPr>
              <a:t>Unit</a:t>
            </a:r>
          </a:p>
        </p:txBody>
      </p:sp>
      <p:sp>
        <p:nvSpPr>
          <p:cNvPr id="41" name="TextBox 40"/>
          <p:cNvSpPr txBox="1"/>
          <p:nvPr/>
        </p:nvSpPr>
        <p:spPr>
          <a:xfrm>
            <a:off x="4476804" y="57455"/>
            <a:ext cx="6521108" cy="830997"/>
          </a:xfrm>
          <a:prstGeom prst="rect">
            <a:avLst/>
          </a:prstGeom>
          <a:noFill/>
        </p:spPr>
        <p:txBody>
          <a:bodyPr wrap="square" rtlCol="0">
            <a:spAutoFit/>
          </a:bodyPr>
          <a:lstStyle/>
          <a:p>
            <a:r>
              <a:rPr lang="en-GB" sz="4800" b="1" dirty="0" smtClean="0">
                <a:solidFill>
                  <a:srgbClr val="0070C0"/>
                </a:solidFill>
                <a:latin typeface="Arial Black" panose="020B0A04020102020204" pitchFamily="34" charset="0"/>
              </a:rPr>
              <a:t>TEENAGERS</a:t>
            </a:r>
            <a:endParaRPr lang="en-US" sz="4800" dirty="0">
              <a:solidFill>
                <a:srgbClr val="0070C0"/>
              </a:solidFill>
              <a:latin typeface="Arial Black" panose="020B0A04020102020204" pitchFamily="34" charset="0"/>
            </a:endParaRPr>
          </a:p>
        </p:txBody>
      </p:sp>
      <p:sp>
        <p:nvSpPr>
          <p:cNvPr id="42" name="TextBox 41"/>
          <p:cNvSpPr txBox="1"/>
          <p:nvPr/>
        </p:nvSpPr>
        <p:spPr>
          <a:xfrm>
            <a:off x="3323228" y="10228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452804" y="2291761"/>
            <a:ext cx="6199195" cy="3702639"/>
          </a:xfrm>
          <a:prstGeom prst="rect">
            <a:avLst/>
          </a:prstGeom>
        </p:spPr>
      </p:pic>
      <p:sp>
        <p:nvSpPr>
          <p:cNvPr id="22" name="Rounded Rectangle 21"/>
          <p:cNvSpPr/>
          <p:nvPr/>
        </p:nvSpPr>
        <p:spPr>
          <a:xfrm>
            <a:off x="3452805" y="1191029"/>
            <a:ext cx="5257085"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072694"/>
            <a:ext cx="964452" cy="916490"/>
          </a:xfrm>
          <a:prstGeom prst="rect">
            <a:avLst/>
          </a:prstGeom>
        </p:spPr>
      </p:pic>
      <p:sp>
        <p:nvSpPr>
          <p:cNvPr id="27" name="TextBox 26"/>
          <p:cNvSpPr txBox="1"/>
          <p:nvPr/>
        </p:nvSpPr>
        <p:spPr>
          <a:xfrm>
            <a:off x="4042695" y="1262768"/>
            <a:ext cx="4528650" cy="400110"/>
          </a:xfrm>
          <a:prstGeom prst="rect">
            <a:avLst/>
          </a:prstGeom>
          <a:noFill/>
        </p:spPr>
        <p:txBody>
          <a:bodyPr wrap="square" rtlCol="0">
            <a:spAutoFit/>
          </a:bodyPr>
          <a:lstStyle/>
          <a:p>
            <a:r>
              <a:rPr lang="en-US" sz="2000" b="1" dirty="0">
                <a:solidFill>
                  <a:schemeClr val="bg1"/>
                </a:solidFill>
                <a:latin typeface="Arial Narrow" panose="020B0606020202030204" pitchFamily="34" charset="0"/>
              </a:rPr>
              <a:t>LESSON 7: LOOKING </a:t>
            </a:r>
            <a:r>
              <a:rPr lang="en-US" sz="2000" b="1" dirty="0" smtClean="0">
                <a:solidFill>
                  <a:schemeClr val="bg1"/>
                </a:solidFill>
                <a:latin typeface="Arial Narrow" panose="020B0606020202030204" pitchFamily="34" charset="0"/>
              </a:rPr>
              <a:t>BACK &amp; PROJECT</a:t>
            </a:r>
            <a:endParaRPr lang="en-US" sz="20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3602" y="1086121"/>
            <a:ext cx="7324435" cy="3816429"/>
          </a:xfrm>
          <a:prstGeom prst="rect">
            <a:avLst/>
          </a:prstGeom>
        </p:spPr>
        <p:txBody>
          <a:bodyPr wrap="square">
            <a:spAutoFit/>
          </a:bodyPr>
          <a:lstStyle/>
          <a:p>
            <a:r>
              <a:rPr lang="vi-VN" sz="2200" dirty="0">
                <a:solidFill>
                  <a:srgbClr val="C00000"/>
                </a:solidFill>
              </a:rPr>
              <a:t>A: </a:t>
            </a:r>
            <a:r>
              <a:rPr lang="vi-VN" sz="2200" dirty="0"/>
              <a:t>What club is it</a:t>
            </a:r>
            <a:r>
              <a:rPr lang="vi-VN" sz="2200" dirty="0" smtClean="0"/>
              <a:t>?</a:t>
            </a:r>
            <a:endParaRPr lang="vi-VN" sz="2200" dirty="0"/>
          </a:p>
          <a:p>
            <a:r>
              <a:rPr lang="vi-VN" sz="2200" dirty="0"/>
              <a:t>B: It’s a chess club</a:t>
            </a:r>
            <a:r>
              <a:rPr lang="vi-VN" sz="2200" dirty="0" smtClean="0"/>
              <a:t>.</a:t>
            </a:r>
            <a:endParaRPr lang="vi-VN" sz="2200" dirty="0"/>
          </a:p>
          <a:p>
            <a:r>
              <a:rPr lang="vi-VN" sz="2200" dirty="0">
                <a:solidFill>
                  <a:srgbClr val="C00000"/>
                </a:solidFill>
              </a:rPr>
              <a:t>A: </a:t>
            </a:r>
            <a:r>
              <a:rPr lang="vi-VN" sz="2200" dirty="0"/>
              <a:t>What specific activities will the club have</a:t>
            </a:r>
            <a:r>
              <a:rPr lang="vi-VN" sz="2200" dirty="0" smtClean="0"/>
              <a:t>?</a:t>
            </a:r>
            <a:endParaRPr lang="vi-VN" sz="2200" dirty="0"/>
          </a:p>
          <a:p>
            <a:r>
              <a:rPr lang="vi-VN" sz="2200" dirty="0" smtClean="0"/>
              <a:t>B</a:t>
            </a:r>
            <a:r>
              <a:rPr lang="vi-VN" sz="2200" dirty="0"/>
              <a:t>: We will play chess and learn advanced lesson about playing chess. Also, you can make new friends</a:t>
            </a:r>
            <a:r>
              <a:rPr lang="vi-VN" sz="2200" dirty="0" smtClean="0"/>
              <a:t>.</a:t>
            </a:r>
            <a:endParaRPr lang="vi-VN" sz="2200" dirty="0"/>
          </a:p>
          <a:p>
            <a:r>
              <a:rPr lang="vi-VN" sz="2200" dirty="0" smtClean="0">
                <a:solidFill>
                  <a:srgbClr val="C00000"/>
                </a:solidFill>
              </a:rPr>
              <a:t>A</a:t>
            </a:r>
            <a:r>
              <a:rPr lang="vi-VN" sz="2200" dirty="0">
                <a:solidFill>
                  <a:srgbClr val="C00000"/>
                </a:solidFill>
              </a:rPr>
              <a:t>: </a:t>
            </a:r>
            <a:r>
              <a:rPr lang="vi-VN" sz="2200" dirty="0"/>
              <a:t>How often will the club meet? When</a:t>
            </a:r>
            <a:r>
              <a:rPr lang="vi-VN" sz="2200" dirty="0" smtClean="0"/>
              <a:t>?</a:t>
            </a:r>
            <a:endParaRPr lang="vi-VN" sz="2200" dirty="0"/>
          </a:p>
          <a:p>
            <a:r>
              <a:rPr lang="vi-VN" sz="2200" dirty="0" smtClean="0"/>
              <a:t>B</a:t>
            </a:r>
            <a:r>
              <a:rPr lang="vi-VN" sz="2200" dirty="0"/>
              <a:t>: We will meet on Wednesday, from 2.00 – 4.00 in the afternoon</a:t>
            </a:r>
            <a:r>
              <a:rPr lang="vi-VN" sz="2200" dirty="0" smtClean="0"/>
              <a:t>.</a:t>
            </a:r>
            <a:endParaRPr lang="vi-VN" sz="2200" dirty="0"/>
          </a:p>
          <a:p>
            <a:r>
              <a:rPr lang="vi-VN" sz="2200" dirty="0">
                <a:solidFill>
                  <a:srgbClr val="C00000"/>
                </a:solidFill>
              </a:rPr>
              <a:t>A: </a:t>
            </a:r>
            <a:r>
              <a:rPr lang="vi-VN" sz="2200" dirty="0"/>
              <a:t>What will you contribute to the club</a:t>
            </a:r>
            <a:r>
              <a:rPr lang="vi-VN" sz="2200" dirty="0" smtClean="0"/>
              <a:t>?</a:t>
            </a:r>
            <a:endParaRPr lang="vi-VN" sz="2200" dirty="0"/>
          </a:p>
          <a:p>
            <a:r>
              <a:rPr lang="vi-VN" sz="2200" dirty="0"/>
              <a:t>B: I will invite my friends to play chess there. I think I can win the prize for the </a:t>
            </a:r>
            <a:r>
              <a:rPr lang="vi-VN" sz="2200" dirty="0" smtClean="0"/>
              <a:t>club</a:t>
            </a:r>
            <a:r>
              <a:rPr lang="en-US" sz="2200" dirty="0" smtClean="0"/>
              <a:t>.</a:t>
            </a:r>
            <a:endParaRPr lang="vi-VN" sz="2200" dirty="0"/>
          </a:p>
        </p:txBody>
      </p:sp>
      <p:sp>
        <p:nvSpPr>
          <p:cNvPr id="5" name="Rectangle 4"/>
          <p:cNvSpPr/>
          <p:nvPr/>
        </p:nvSpPr>
        <p:spPr>
          <a:xfrm>
            <a:off x="1699492" y="179994"/>
            <a:ext cx="9605818" cy="1015663"/>
          </a:xfrm>
          <a:prstGeom prst="rect">
            <a:avLst/>
          </a:prstGeom>
        </p:spPr>
        <p:txBody>
          <a:bodyPr wrap="square">
            <a:spAutoFit/>
          </a:bodyPr>
          <a:lstStyle/>
          <a:p>
            <a:r>
              <a:rPr lang="en-US" sz="2000" b="1" dirty="0">
                <a:solidFill>
                  <a:srgbClr val="C00000"/>
                </a:solidFill>
                <a:latin typeface="OpenSans"/>
              </a:rPr>
              <a:t>1. Think about a club you would like to have at your school. Brainstorm details about the club by answering these questions</a:t>
            </a:r>
            <a:r>
              <a:rPr lang="en-US" sz="2000" b="1" dirty="0" smtClean="0">
                <a:solidFill>
                  <a:srgbClr val="C00000"/>
                </a:solidFill>
                <a:latin typeface="OpenSans"/>
              </a:rPr>
              <a:t>.</a:t>
            </a:r>
            <a:r>
              <a:rPr lang="en-US" sz="2000" b="1" dirty="0">
                <a:solidFill>
                  <a:srgbClr val="C00000"/>
                </a:solidFill>
                <a:latin typeface="OpenSans"/>
              </a:rPr>
              <a:t/>
            </a:r>
            <a:br>
              <a:rPr lang="en-US" sz="2000" b="1" dirty="0">
                <a:solidFill>
                  <a:srgbClr val="C00000"/>
                </a:solidFill>
                <a:latin typeface="OpenSans"/>
              </a:rPr>
            </a:br>
            <a:endParaRPr lang="en-US" sz="2000" b="1" dirty="0">
              <a:solidFill>
                <a:srgbClr val="C00000"/>
              </a:solidFill>
            </a:endParaRPr>
          </a:p>
        </p:txBody>
      </p:sp>
      <p:pic>
        <p:nvPicPr>
          <p:cNvPr id="6" name="Picture 5"/>
          <p:cNvPicPr>
            <a:picLocks noChangeAspect="1"/>
          </p:cNvPicPr>
          <p:nvPr/>
        </p:nvPicPr>
        <p:blipFill>
          <a:blip r:embed="rId2"/>
          <a:stretch>
            <a:fillRect/>
          </a:stretch>
        </p:blipFill>
        <p:spPr>
          <a:xfrm>
            <a:off x="277089" y="1195657"/>
            <a:ext cx="4202547" cy="4379135"/>
          </a:xfrm>
          <a:prstGeom prst="rect">
            <a:avLst/>
          </a:prstGeom>
        </p:spPr>
      </p:pic>
    </p:spTree>
    <p:extLst>
      <p:ext uri="{BB962C8B-B14F-4D97-AF65-F5344CB8AC3E}">
        <p14:creationId xmlns:p14="http://schemas.microsoft.com/office/powerpoint/2010/main" val="2083479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31689" y="103476"/>
            <a:ext cx="4179437" cy="769441"/>
          </a:xfrm>
          <a:prstGeom prst="rect">
            <a:avLst/>
          </a:prstGeom>
          <a:solidFill>
            <a:schemeClr val="accent4">
              <a:lumMod val="60000"/>
              <a:lumOff val="40000"/>
            </a:schemeClr>
          </a:solidFill>
          <a:effectLst/>
        </p:spPr>
        <p:txBody>
          <a:bodyPr wrap="square" rtlCol="0">
            <a:spAutoFit/>
          </a:bodyPr>
          <a:lstStyle/>
          <a:p>
            <a:r>
              <a:rPr lang="en-US" sz="4400" b="1" dirty="0" smtClean="0">
                <a:solidFill>
                  <a:srgbClr val="FF0000"/>
                </a:solidFill>
                <a:effectLst>
                  <a:glow rad="88900">
                    <a:schemeClr val="bg1"/>
                  </a:glow>
                </a:effectLst>
                <a:latin typeface="Arial" panose="020B0604020202020204" pitchFamily="34" charset="0"/>
                <a:cs typeface="Arial" panose="020B0604020202020204" pitchFamily="34" charset="0"/>
              </a:rPr>
              <a:t>* Homework</a:t>
            </a:r>
            <a:endParaRPr lang="en-US" sz="44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2387236" y="1426520"/>
            <a:ext cx="8149852" cy="837473"/>
          </a:xfrm>
          <a:prstGeom prst="rect">
            <a:avLst/>
          </a:prstGeom>
          <a:noFill/>
        </p:spPr>
        <p:txBody>
          <a:bodyPr wrap="square" rtlCol="0">
            <a:spAutoFit/>
          </a:bodyPr>
          <a:lstStyle/>
          <a:p>
            <a:pPr>
              <a:lnSpc>
                <a:spcPct val="150000"/>
              </a:lnSpc>
            </a:pPr>
            <a:r>
              <a:rPr lang="en-US" sz="3600" dirty="0" smtClean="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382" y="3860800"/>
            <a:ext cx="3059723" cy="2686330"/>
          </a:xfrm>
          <a:prstGeom prst="rect">
            <a:avLst/>
          </a:prstGeom>
        </p:spPr>
      </p:pic>
    </p:spTree>
    <p:extLst>
      <p:ext uri="{BB962C8B-B14F-4D97-AF65-F5344CB8AC3E}">
        <p14:creationId xmlns:p14="http://schemas.microsoft.com/office/powerpoint/2010/main" val="86040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ảnh có li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 y="427703"/>
            <a:ext cx="12192000" cy="56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7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1462868" y="853767"/>
            <a:ext cx="184858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1" name="Content Placeholder 2"/>
          <p:cNvSpPr>
            <a:spLocks noGrp="1"/>
          </p:cNvSpPr>
          <p:nvPr>
            <p:ph idx="1"/>
          </p:nvPr>
        </p:nvSpPr>
        <p:spPr>
          <a:xfrm>
            <a:off x="1046306" y="1777097"/>
            <a:ext cx="10831658" cy="3835969"/>
          </a:xfrm>
        </p:spPr>
        <p:txBody>
          <a:bodyPr>
            <a:noAutofit/>
          </a:bodyPr>
          <a:lstStyle/>
          <a:p>
            <a:pPr>
              <a:lnSpc>
                <a:spcPct val="100000"/>
              </a:lnSpc>
            </a:pPr>
            <a:r>
              <a:rPr lang="en-US" sz="2800" dirty="0" smtClean="0"/>
              <a:t>Work in groups of three or four students</a:t>
            </a:r>
          </a:p>
          <a:p>
            <a:pPr>
              <a:lnSpc>
                <a:spcPct val="100000"/>
              </a:lnSpc>
            </a:pPr>
            <a:r>
              <a:rPr lang="en-US" sz="2800" dirty="0" smtClean="0"/>
              <a:t>Look at the pictures about kinds of pressure on the screen. </a:t>
            </a:r>
          </a:p>
          <a:p>
            <a:pPr>
              <a:lnSpc>
                <a:spcPct val="100000"/>
              </a:lnSpc>
            </a:pPr>
            <a:r>
              <a:rPr lang="en-US" sz="2800" dirty="0"/>
              <a:t>They will disappear after 2 </a:t>
            </a:r>
            <a:r>
              <a:rPr lang="en-US" sz="2800" dirty="0" smtClean="0"/>
              <a:t>seconds, so try to remember all the pictures without writing them down.</a:t>
            </a:r>
          </a:p>
          <a:p>
            <a:pPr>
              <a:lnSpc>
                <a:spcPct val="100000"/>
              </a:lnSpc>
            </a:pPr>
            <a:r>
              <a:rPr lang="en-US" sz="2800" dirty="0" smtClean="0"/>
              <a:t>After all the pictures disappear, you have 1 minute to write down the kinds of pressure in each picture on your poster.</a:t>
            </a:r>
          </a:p>
          <a:p>
            <a:pPr>
              <a:lnSpc>
                <a:spcPct val="100000"/>
              </a:lnSpc>
            </a:pPr>
            <a:r>
              <a:rPr lang="en-US" sz="2800" dirty="0" smtClean="0"/>
              <a:t>2 points for each correct answer</a:t>
            </a:r>
            <a:endParaRPr lang="en-US" sz="2800" dirty="0"/>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48650" y="-137686"/>
            <a:ext cx="1056549" cy="1056549"/>
          </a:xfrm>
          <a:prstGeom prst="rect">
            <a:avLst/>
          </a:prstGeom>
        </p:spPr>
      </p:pic>
      <p:sp>
        <p:nvSpPr>
          <p:cNvPr id="16" name="TextBox 15">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42683">
                <p:cTn id="3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65056" y="2600479"/>
            <a:ext cx="3993546" cy="2651373"/>
          </a:xfrm>
          <a:prstGeom prst="rect">
            <a:avLst/>
          </a:prstGeom>
        </p:spPr>
      </p:pic>
      <p:pic>
        <p:nvPicPr>
          <p:cNvPr id="4" name="Picture 3"/>
          <p:cNvPicPr>
            <a:picLocks noChangeAspect="1"/>
          </p:cNvPicPr>
          <p:nvPr/>
        </p:nvPicPr>
        <p:blipFill>
          <a:blip r:embed="rId4"/>
          <a:stretch>
            <a:fillRect/>
          </a:stretch>
        </p:blipFill>
        <p:spPr>
          <a:xfrm>
            <a:off x="443344" y="4024017"/>
            <a:ext cx="3621711" cy="2455670"/>
          </a:xfrm>
          <a:prstGeom prst="rect">
            <a:avLst/>
          </a:prstGeom>
        </p:spPr>
      </p:pic>
      <p:pic>
        <p:nvPicPr>
          <p:cNvPr id="6" name="Picture 5"/>
          <p:cNvPicPr>
            <a:picLocks noChangeAspect="1"/>
          </p:cNvPicPr>
          <p:nvPr/>
        </p:nvPicPr>
        <p:blipFill>
          <a:blip r:embed="rId5"/>
          <a:stretch>
            <a:fillRect/>
          </a:stretch>
        </p:blipFill>
        <p:spPr>
          <a:xfrm>
            <a:off x="7657185" y="1019743"/>
            <a:ext cx="4379885" cy="2659400"/>
          </a:xfrm>
          <a:prstGeom prst="rect">
            <a:avLst/>
          </a:prstGeom>
        </p:spPr>
      </p:pic>
      <p:pic>
        <p:nvPicPr>
          <p:cNvPr id="12" name="Picture 11"/>
          <p:cNvPicPr>
            <a:picLocks noChangeAspect="1"/>
          </p:cNvPicPr>
          <p:nvPr/>
        </p:nvPicPr>
        <p:blipFill>
          <a:blip r:embed="rId6"/>
          <a:stretch>
            <a:fillRect/>
          </a:stretch>
        </p:blipFill>
        <p:spPr>
          <a:xfrm>
            <a:off x="8128527" y="3845120"/>
            <a:ext cx="3767648" cy="2299012"/>
          </a:xfrm>
          <a:prstGeom prst="rect">
            <a:avLst/>
          </a:prstGeom>
        </p:spPr>
      </p:pic>
      <p:sp>
        <p:nvSpPr>
          <p:cNvPr id="13" name="Rectangle 12"/>
          <p:cNvSpPr/>
          <p:nvPr/>
        </p:nvSpPr>
        <p:spPr>
          <a:xfrm>
            <a:off x="3995131" y="5171775"/>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parents </a:t>
            </a:r>
            <a:endParaRPr lang="en-US" sz="2800" b="1" dirty="0">
              <a:solidFill>
                <a:srgbClr val="FF0000"/>
              </a:solidFill>
            </a:endParaRPr>
          </a:p>
        </p:txBody>
      </p:sp>
      <p:sp>
        <p:nvSpPr>
          <p:cNvPr id="14" name="Rectangle 13"/>
          <p:cNvSpPr/>
          <p:nvPr/>
        </p:nvSpPr>
        <p:spPr>
          <a:xfrm>
            <a:off x="178592" y="3331998"/>
            <a:ext cx="4975392" cy="523220"/>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schoolwork</a:t>
            </a:r>
            <a:endParaRPr lang="en-US" sz="2800" b="1" dirty="0">
              <a:solidFill>
                <a:srgbClr val="FF0000"/>
              </a:solidFill>
            </a:endParaRPr>
          </a:p>
        </p:txBody>
      </p:sp>
      <p:sp>
        <p:nvSpPr>
          <p:cNvPr id="15" name="Rectangle 14"/>
          <p:cNvSpPr/>
          <p:nvPr/>
        </p:nvSpPr>
        <p:spPr>
          <a:xfrm>
            <a:off x="9173081" y="3346571"/>
            <a:ext cx="2018523" cy="523220"/>
          </a:xfrm>
          <a:prstGeom prst="rect">
            <a:avLst/>
          </a:prstGeom>
        </p:spPr>
        <p:txBody>
          <a:bodyPr wrap="square">
            <a:spAutoFit/>
          </a:bodyPr>
          <a:lstStyle/>
          <a:p>
            <a:r>
              <a:rPr lang="en-US" sz="2800" b="1" dirty="0" smtClean="0">
                <a:solidFill>
                  <a:srgbClr val="FF0000"/>
                </a:solidFill>
              </a:rPr>
              <a:t>bullying</a:t>
            </a:r>
            <a:endParaRPr lang="en-US" sz="2800" b="1" dirty="0">
              <a:solidFill>
                <a:srgbClr val="FF0000"/>
              </a:solidFill>
            </a:endParaRPr>
          </a:p>
        </p:txBody>
      </p:sp>
      <p:sp>
        <p:nvSpPr>
          <p:cNvPr id="18" name="Rectangle 17"/>
          <p:cNvSpPr/>
          <p:nvPr/>
        </p:nvSpPr>
        <p:spPr>
          <a:xfrm>
            <a:off x="328251" y="6289042"/>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friends</a:t>
            </a:r>
            <a:endParaRPr lang="en-US" sz="2800" b="1" dirty="0">
              <a:solidFill>
                <a:srgbClr val="FF0000"/>
              </a:solidFill>
            </a:endParaRPr>
          </a:p>
        </p:txBody>
      </p:sp>
      <p:sp>
        <p:nvSpPr>
          <p:cNvPr id="20" name="Rectangle 19"/>
          <p:cNvSpPr/>
          <p:nvPr/>
        </p:nvSpPr>
        <p:spPr>
          <a:xfrm>
            <a:off x="7111426" y="6250439"/>
            <a:ext cx="5080574" cy="523220"/>
          </a:xfrm>
          <a:prstGeom prst="rect">
            <a:avLst/>
          </a:prstGeom>
        </p:spPr>
        <p:txBody>
          <a:bodyPr wrap="square">
            <a:spAutoFit/>
          </a:bodyPr>
          <a:lstStyle/>
          <a:p>
            <a:pPr algn="ctr"/>
            <a:r>
              <a:rPr lang="en-US" sz="2800" b="1" dirty="0" smtClean="0">
                <a:solidFill>
                  <a:srgbClr val="FF0000"/>
                </a:solidFill>
              </a:rPr>
              <a:t>pressure from social media </a:t>
            </a:r>
            <a:endParaRPr lang="en-US" sz="2800" b="1" dirty="0">
              <a:solidFill>
                <a:srgbClr val="FF0000"/>
              </a:solidFill>
            </a:endParaRPr>
          </a:p>
        </p:txBody>
      </p:sp>
      <p:pic>
        <p:nvPicPr>
          <p:cNvPr id="2" name="Picture 1"/>
          <p:cNvPicPr>
            <a:picLocks noChangeAspect="1"/>
          </p:cNvPicPr>
          <p:nvPr/>
        </p:nvPicPr>
        <p:blipFill>
          <a:blip r:embed="rId7"/>
          <a:stretch>
            <a:fillRect/>
          </a:stretch>
        </p:blipFill>
        <p:spPr>
          <a:xfrm>
            <a:off x="932054" y="1156393"/>
            <a:ext cx="3718178" cy="2081671"/>
          </a:xfrm>
          <a:prstGeom prst="rect">
            <a:avLst/>
          </a:prstGeom>
        </p:spPr>
      </p:pic>
      <p:sp>
        <p:nvSpPr>
          <p:cNvPr id="19" name="TextBox 18">
            <a:extLst>
              <a:ext uri="{FF2B5EF4-FFF2-40B4-BE49-F238E27FC236}">
                <a16:creationId xmlns:a16="http://schemas.microsoft.com/office/drawing/2014/main" id="{337A5E1E-3CA0-4464-8CDD-31E8FAFCE4DB}"/>
              </a:ext>
            </a:extLst>
          </p:cNvPr>
          <p:cNvSpPr txBox="1"/>
          <p:nvPr/>
        </p:nvSpPr>
        <p:spPr>
          <a:xfrm>
            <a:off x="4673858" y="145881"/>
            <a:ext cx="4128397" cy="707886"/>
          </a:xfrm>
          <a:prstGeom prst="rect">
            <a:avLst/>
          </a:prstGeom>
          <a:solidFill>
            <a:schemeClr val="accent2"/>
          </a:solid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3620506D-D0FB-4364-9BF0-303257236434}"/>
              </a:ext>
            </a:extLst>
          </p:cNvPr>
          <p:cNvSpPr txBox="1"/>
          <p:nvPr/>
        </p:nvSpPr>
        <p:spPr>
          <a:xfrm>
            <a:off x="1333559" y="154518"/>
            <a:ext cx="2915168" cy="646331"/>
          </a:xfrm>
          <a:prstGeom prst="rect">
            <a:avLst/>
          </a:prstGeom>
          <a:noFill/>
          <a:effectLst/>
        </p:spPr>
        <p:txBody>
          <a:bodyPr wrap="square" rtlCol="0">
            <a:spAutoFit/>
          </a:bodyPr>
          <a:lstStyle/>
          <a:p>
            <a:r>
              <a:rPr lang="en-US" sz="3600" b="1" dirty="0" smtClean="0">
                <a:solidFill>
                  <a:srgbClr val="0070C0"/>
                </a:solidFill>
                <a:effectLst>
                  <a:glow rad="88900">
                    <a:schemeClr val="bg1"/>
                  </a:glow>
                </a:effectLst>
                <a:latin typeface="Arial" panose="020B0604020202020204" pitchFamily="34" charset="0"/>
                <a:cs typeface="Arial" panose="020B0604020202020204" pitchFamily="34" charset="0"/>
              </a:rPr>
              <a:t>* WARM-UP</a:t>
            </a:r>
            <a:endParaRPr lang="en-US" sz="3600" b="1" dirty="0">
              <a:solidFill>
                <a:srgbClr val="0070C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82441" y="86092"/>
            <a:ext cx="3938431" cy="584775"/>
          </a:xfrm>
          <a:prstGeom prst="rect">
            <a:avLst/>
          </a:prstGeom>
          <a:noFill/>
          <a:effectLst/>
        </p:spPr>
        <p:txBody>
          <a:bodyPr wrap="square" rtlCol="0">
            <a:spAutoFit/>
          </a:bodyPr>
          <a:lstStyle/>
          <a:p>
            <a:r>
              <a:rPr lang="en-US" sz="3200" b="1" dirty="0" smtClean="0">
                <a:solidFill>
                  <a:srgbClr val="0070C0"/>
                </a:solidFill>
                <a:effectLst>
                  <a:glow rad="88900">
                    <a:schemeClr val="bg1"/>
                  </a:glow>
                </a:effectLst>
                <a:latin typeface="Arial Black" panose="020B0A04020102020204" pitchFamily="34" charset="0"/>
                <a:cs typeface="Arial" panose="020B0604020202020204" pitchFamily="34" charset="0"/>
              </a:rPr>
              <a:t>* VOCABULARY</a:t>
            </a:r>
            <a:endParaRPr lang="en-US" sz="3200" b="1" dirty="0">
              <a:solidFill>
                <a:srgbClr val="0070C0"/>
              </a:solidFill>
              <a:effectLst>
                <a:glow rad="88900">
                  <a:schemeClr val="bg1"/>
                </a:glow>
              </a:effectLst>
              <a:latin typeface="Arial Black" panose="020B0A04020102020204" pitchFamily="34" charset="0"/>
              <a:cs typeface="Arial" panose="020B0604020202020204" pitchFamily="34" charset="0"/>
            </a:endParaRPr>
          </a:p>
        </p:txBody>
      </p:sp>
      <p:sp>
        <p:nvSpPr>
          <p:cNvPr id="16" name="TextBox 15"/>
          <p:cNvSpPr txBox="1"/>
          <p:nvPr/>
        </p:nvSpPr>
        <p:spPr>
          <a:xfrm>
            <a:off x="2394280" y="743210"/>
            <a:ext cx="81014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1801721" y="600144"/>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1717739" y="790625"/>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766991" y="67390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540805" y="2025354"/>
            <a:ext cx="3602384" cy="3531722"/>
          </a:xfrm>
          <a:prstGeom prst="rect">
            <a:avLst/>
          </a:prstGeom>
        </p:spPr>
      </p:pic>
      <p:pic>
        <p:nvPicPr>
          <p:cNvPr id="4" name="Picture 3"/>
          <p:cNvPicPr>
            <a:picLocks noChangeAspect="1"/>
          </p:cNvPicPr>
          <p:nvPr/>
        </p:nvPicPr>
        <p:blipFill rotWithShape="1">
          <a:blip r:embed="rId4"/>
          <a:srcRect l="2920" t="6368" r="2028" b="4000"/>
          <a:stretch/>
        </p:blipFill>
        <p:spPr>
          <a:xfrm>
            <a:off x="157018" y="2025354"/>
            <a:ext cx="7576811"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4456784" y="3705466"/>
            <a:ext cx="3277045" cy="461665"/>
          </a:xfrm>
          <a:prstGeom prst="rect">
            <a:avLst/>
          </a:prstGeom>
        </p:spPr>
        <p:txBody>
          <a:bodyPr wrap="square">
            <a:spAutoFit/>
          </a:bodyPr>
          <a:lstStyle/>
          <a:p>
            <a:pPr algn="ctr"/>
            <a:r>
              <a:rPr lang="en-US" sz="2400" b="1"/>
              <a:t>browsing websites</a:t>
            </a:r>
            <a:endParaRPr lang="en-US" sz="2400" b="1" dirty="0"/>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298373" y="4751526"/>
            <a:ext cx="3085110" cy="461665"/>
          </a:xfrm>
          <a:prstGeom prst="rect">
            <a:avLst/>
          </a:prstGeom>
        </p:spPr>
        <p:txBody>
          <a:bodyPr wrap="square">
            <a:spAutoFit/>
          </a:bodyPr>
          <a:lstStyle/>
          <a:p>
            <a:r>
              <a:rPr lang="en-US" sz="2400" b="1" dirty="0" smtClean="0"/>
              <a:t>uploading pictures</a:t>
            </a:r>
            <a:endParaRPr lang="en-US" sz="2400" b="1" dirty="0"/>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3946764" y="5797586"/>
            <a:ext cx="3436719" cy="461665"/>
          </a:xfrm>
          <a:prstGeom prst="rect">
            <a:avLst/>
          </a:prstGeom>
        </p:spPr>
        <p:txBody>
          <a:bodyPr wrap="square">
            <a:spAutoFit/>
          </a:bodyPr>
          <a:lstStyle/>
          <a:p>
            <a:r>
              <a:rPr lang="en-US" sz="2400" b="1"/>
              <a:t>checking notifcations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sp>
        <p:nvSpPr>
          <p:cNvPr id="16" name="TextBox 15"/>
          <p:cNvSpPr txBox="1"/>
          <p:nvPr/>
        </p:nvSpPr>
        <p:spPr>
          <a:xfrm>
            <a:off x="2178622" y="664461"/>
            <a:ext cx="81291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1737066" y="450555"/>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1653084" y="641036"/>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1702336" y="5243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006764" y="1461097"/>
            <a:ext cx="3066041" cy="2243019"/>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dirty="0"/>
              <a:t>bullying</a:t>
            </a:r>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41079" y="3660520"/>
            <a:ext cx="3658227" cy="461665"/>
          </a:xfrm>
          <a:prstGeom prst="rect">
            <a:avLst/>
          </a:prstGeom>
        </p:spPr>
        <p:txBody>
          <a:bodyPr wrap="square">
            <a:spAutoFit/>
          </a:bodyPr>
          <a:lstStyle/>
          <a:p>
            <a:pPr algn="ctr"/>
            <a:r>
              <a:rPr lang="en-US" sz="2400" b="1" dirty="0"/>
              <a:t>pressure from parents</a:t>
            </a:r>
          </a:p>
        </p:txBody>
      </p:sp>
      <p:sp>
        <p:nvSpPr>
          <p:cNvPr id="29" name="Rectangle 28"/>
          <p:cNvSpPr/>
          <p:nvPr/>
        </p:nvSpPr>
        <p:spPr>
          <a:xfrm>
            <a:off x="4244266" y="4709318"/>
            <a:ext cx="3997872" cy="461665"/>
          </a:xfrm>
          <a:prstGeom prst="rect">
            <a:avLst/>
          </a:prstGeom>
        </p:spPr>
        <p:txBody>
          <a:bodyPr wrap="square">
            <a:spAutoFit/>
          </a:bodyPr>
          <a:lstStyle/>
          <a:p>
            <a:r>
              <a:rPr lang="en-US" sz="2400" b="1" dirty="0"/>
              <a:t>pressure </a:t>
            </a:r>
            <a:r>
              <a:rPr lang="en-US" sz="2400" b="1" dirty="0" smtClean="0"/>
              <a:t>from schoolwork</a:t>
            </a:r>
            <a:endParaRPr lang="en-US" sz="2400" b="1" dirty="0"/>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15938" t="4065" r="7803" b="7682"/>
          <a:stretch/>
        </p:blipFill>
        <p:spPr>
          <a:xfrm>
            <a:off x="9507308" y="5245284"/>
            <a:ext cx="1861299" cy="1557767"/>
          </a:xfrm>
          <a:prstGeom prst="ellipse">
            <a:avLst/>
          </a:prstGeom>
          <a:ln>
            <a:noFill/>
          </a:ln>
          <a:effectLst>
            <a:softEdge rad="112500"/>
          </a:effectLst>
        </p:spPr>
      </p:pic>
      <p:pic>
        <p:nvPicPr>
          <p:cNvPr id="27" name="Picture 26"/>
          <p:cNvPicPr>
            <a:picLocks noChangeAspect="1"/>
          </p:cNvPicPr>
          <p:nvPr/>
        </p:nvPicPr>
        <p:blipFill rotWithShape="1">
          <a:blip r:embed="rId2"/>
          <a:srcRect l="15938" t="4065" r="7803" b="7682"/>
          <a:stretch/>
        </p:blipFill>
        <p:spPr>
          <a:xfrm>
            <a:off x="7677820" y="5300232"/>
            <a:ext cx="1861299" cy="1557767"/>
          </a:xfrm>
          <a:prstGeom prst="ellipse">
            <a:avLst/>
          </a:prstGeom>
          <a:ln>
            <a:noFill/>
          </a:ln>
          <a:effectLst>
            <a:softEdge rad="112500"/>
          </a:effectLst>
        </p:spPr>
      </p:pic>
      <p:pic>
        <p:nvPicPr>
          <p:cNvPr id="26" name="Picture 25"/>
          <p:cNvPicPr>
            <a:picLocks noChangeAspect="1"/>
          </p:cNvPicPr>
          <p:nvPr/>
        </p:nvPicPr>
        <p:blipFill rotWithShape="1">
          <a:blip r:embed="rId2"/>
          <a:srcRect l="15938" t="4065" r="7803" b="7682"/>
          <a:stretch/>
        </p:blipFill>
        <p:spPr>
          <a:xfrm>
            <a:off x="5848331" y="5237017"/>
            <a:ext cx="1861299" cy="1557767"/>
          </a:xfrm>
          <a:prstGeom prst="ellipse">
            <a:avLst/>
          </a:prstGeom>
          <a:ln>
            <a:noFill/>
          </a:ln>
          <a:effectLst>
            <a:softEdge rad="112500"/>
          </a:effectLst>
        </p:spPr>
      </p:pic>
      <p:pic>
        <p:nvPicPr>
          <p:cNvPr id="25" name="Picture 24"/>
          <p:cNvPicPr>
            <a:picLocks noChangeAspect="1"/>
          </p:cNvPicPr>
          <p:nvPr/>
        </p:nvPicPr>
        <p:blipFill rotWithShape="1">
          <a:blip r:embed="rId2"/>
          <a:srcRect l="15938" t="4065" r="7803" b="7682"/>
          <a:stretch/>
        </p:blipFill>
        <p:spPr>
          <a:xfrm>
            <a:off x="3987032" y="5237017"/>
            <a:ext cx="1861299" cy="1557767"/>
          </a:xfrm>
          <a:prstGeom prst="ellipse">
            <a:avLst/>
          </a:prstGeom>
          <a:ln>
            <a:noFill/>
          </a:ln>
          <a:effectLst>
            <a:softEdge rad="112500"/>
          </a:effectLst>
        </p:spPr>
      </p:pic>
      <p:pic>
        <p:nvPicPr>
          <p:cNvPr id="2" name="Picture 1"/>
          <p:cNvPicPr>
            <a:picLocks noChangeAspect="1"/>
          </p:cNvPicPr>
          <p:nvPr/>
        </p:nvPicPr>
        <p:blipFill rotWithShape="1">
          <a:blip r:embed="rId2"/>
          <a:srcRect l="15938" t="4065" r="7803" b="7682"/>
          <a:stretch/>
        </p:blipFill>
        <p:spPr>
          <a:xfrm>
            <a:off x="2094441" y="5245284"/>
            <a:ext cx="1861299" cy="1557767"/>
          </a:xfrm>
          <a:prstGeom prst="ellipse">
            <a:avLst/>
          </a:prstGeom>
          <a:ln>
            <a:noFill/>
          </a:ln>
          <a:effectLst>
            <a:softEdge rad="112500"/>
          </a:effectLst>
        </p:spPr>
      </p:pic>
      <p:sp>
        <p:nvSpPr>
          <p:cNvPr id="10" name="TextBox 9"/>
          <p:cNvSpPr txBox="1"/>
          <p:nvPr/>
        </p:nvSpPr>
        <p:spPr>
          <a:xfrm>
            <a:off x="1290960" y="147281"/>
            <a:ext cx="10738217"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Fill in each blank with the correct form of the word from the box.</a:t>
            </a:r>
            <a:endParaRPr lang="en-US" sz="2400" b="1" dirty="0">
              <a:effectLst>
                <a:glow rad="88900">
                  <a:schemeClr val="bg1"/>
                </a:glow>
              </a:effectLst>
              <a:cs typeface="Arial" panose="020B0604020202020204" pitchFamily="34" charset="0"/>
            </a:endParaRPr>
          </a:p>
        </p:txBody>
      </p:sp>
      <p:sp>
        <p:nvSpPr>
          <p:cNvPr id="11" name="Rounded Rectangle 10"/>
          <p:cNvSpPr/>
          <p:nvPr/>
        </p:nvSpPr>
        <p:spPr>
          <a:xfrm>
            <a:off x="788354" y="14728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35160" y="14504"/>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Content Placeholder 2"/>
          <p:cNvSpPr>
            <a:spLocks noGrp="1"/>
          </p:cNvSpPr>
          <p:nvPr>
            <p:ph idx="1"/>
          </p:nvPr>
        </p:nvSpPr>
        <p:spPr>
          <a:xfrm>
            <a:off x="835160" y="1556344"/>
            <a:ext cx="10621842" cy="4059644"/>
          </a:xfrm>
        </p:spPr>
        <p:txBody>
          <a:bodyPr>
            <a:noAutofit/>
          </a:bodyPr>
          <a:lstStyle/>
          <a:p>
            <a:pPr marL="0" indent="0" algn="just">
              <a:buNone/>
            </a:pPr>
            <a:r>
              <a:rPr lang="en-US" sz="2400" dirty="0" smtClean="0"/>
              <a:t>Mike has a busy and active life. He does well at school and (1)_____________ in many (2)______ 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(6)_________________. </a:t>
            </a:r>
            <a:endParaRPr lang="en-US" sz="2400" dirty="0"/>
          </a:p>
        </p:txBody>
      </p:sp>
      <p:sp>
        <p:nvSpPr>
          <p:cNvPr id="14" name="Rectangle 13"/>
          <p:cNvSpPr/>
          <p:nvPr/>
        </p:nvSpPr>
        <p:spPr>
          <a:xfrm>
            <a:off x="963697" y="1936484"/>
            <a:ext cx="2465371" cy="461665"/>
          </a:xfrm>
          <a:prstGeom prst="rect">
            <a:avLst/>
          </a:prstGeom>
        </p:spPr>
        <p:txBody>
          <a:bodyPr wrap="square">
            <a:spAutoFit/>
          </a:bodyPr>
          <a:lstStyle/>
          <a:p>
            <a:pPr algn="ctr"/>
            <a:r>
              <a:rPr lang="en-US" sz="2400" b="1" dirty="0" smtClean="0">
                <a:solidFill>
                  <a:srgbClr val="0070C0"/>
                </a:solidFill>
              </a:rPr>
              <a:t>participates</a:t>
            </a:r>
            <a:endParaRPr lang="en-US" sz="2400" b="1" dirty="0">
              <a:solidFill>
                <a:srgbClr val="0070C0"/>
              </a:solidFill>
            </a:endParaRPr>
          </a:p>
        </p:txBody>
      </p:sp>
      <p:sp>
        <p:nvSpPr>
          <p:cNvPr id="15" name="Rectangle 14"/>
          <p:cNvSpPr/>
          <p:nvPr/>
        </p:nvSpPr>
        <p:spPr>
          <a:xfrm>
            <a:off x="5083912" y="1928633"/>
            <a:ext cx="985174" cy="461665"/>
          </a:xfrm>
          <a:prstGeom prst="rect">
            <a:avLst/>
          </a:prstGeom>
        </p:spPr>
        <p:txBody>
          <a:bodyPr wrap="square">
            <a:spAutoFit/>
          </a:bodyPr>
          <a:lstStyle/>
          <a:p>
            <a:pPr algn="ctr"/>
            <a:r>
              <a:rPr lang="en-US" sz="2400" b="1" dirty="0" smtClean="0">
                <a:solidFill>
                  <a:srgbClr val="0070C0"/>
                </a:solidFill>
              </a:rPr>
              <a:t>clubs</a:t>
            </a:r>
            <a:endParaRPr lang="en-US" sz="2400" b="1" dirty="0">
              <a:solidFill>
                <a:srgbClr val="0070C0"/>
              </a:solidFill>
            </a:endParaRPr>
          </a:p>
        </p:txBody>
      </p:sp>
      <p:sp>
        <p:nvSpPr>
          <p:cNvPr id="16" name="Rectangle 15"/>
          <p:cNvSpPr/>
          <p:nvPr/>
        </p:nvSpPr>
        <p:spPr>
          <a:xfrm>
            <a:off x="1162215" y="2650501"/>
            <a:ext cx="1949174" cy="461665"/>
          </a:xfrm>
          <a:prstGeom prst="rect">
            <a:avLst/>
          </a:prstGeom>
        </p:spPr>
        <p:txBody>
          <a:bodyPr wrap="square">
            <a:spAutoFit/>
          </a:bodyPr>
          <a:lstStyle/>
          <a:p>
            <a:pPr algn="ctr"/>
            <a:r>
              <a:rPr lang="en-US" sz="2400" b="1" dirty="0" smtClean="0">
                <a:solidFill>
                  <a:srgbClr val="0070C0"/>
                </a:solidFill>
              </a:rPr>
              <a:t>connects</a:t>
            </a:r>
            <a:endParaRPr lang="en-US" sz="2400" b="1" dirty="0">
              <a:solidFill>
                <a:srgbClr val="0070C0"/>
              </a:solidFill>
            </a:endParaRPr>
          </a:p>
        </p:txBody>
      </p:sp>
      <p:sp>
        <p:nvSpPr>
          <p:cNvPr id="17" name="Rectangle 16"/>
          <p:cNvSpPr/>
          <p:nvPr/>
        </p:nvSpPr>
        <p:spPr>
          <a:xfrm>
            <a:off x="8608735" y="2650500"/>
            <a:ext cx="1365699" cy="461665"/>
          </a:xfrm>
          <a:prstGeom prst="rect">
            <a:avLst/>
          </a:prstGeom>
        </p:spPr>
        <p:txBody>
          <a:bodyPr wrap="square">
            <a:spAutoFit/>
          </a:bodyPr>
          <a:lstStyle/>
          <a:p>
            <a:pPr algn="ctr"/>
            <a:r>
              <a:rPr lang="en-US" sz="2400" b="1" dirty="0" smtClean="0">
                <a:solidFill>
                  <a:srgbClr val="0070C0"/>
                </a:solidFill>
              </a:rPr>
              <a:t>skills</a:t>
            </a:r>
            <a:endParaRPr lang="en-US" sz="2400" b="1" dirty="0">
              <a:solidFill>
                <a:srgbClr val="0070C0"/>
              </a:solidFill>
            </a:endParaRPr>
          </a:p>
        </p:txBody>
      </p:sp>
      <p:sp>
        <p:nvSpPr>
          <p:cNvPr id="18" name="Rectangle 17"/>
          <p:cNvSpPr/>
          <p:nvPr/>
        </p:nvSpPr>
        <p:spPr>
          <a:xfrm>
            <a:off x="9621518" y="3400713"/>
            <a:ext cx="1539262" cy="461665"/>
          </a:xfrm>
          <a:prstGeom prst="rect">
            <a:avLst/>
          </a:prstGeom>
        </p:spPr>
        <p:txBody>
          <a:bodyPr wrap="square">
            <a:spAutoFit/>
          </a:bodyPr>
          <a:lstStyle/>
          <a:p>
            <a:pPr algn="ctr"/>
            <a:r>
              <a:rPr lang="en-US" sz="2400" b="1" dirty="0" smtClean="0">
                <a:solidFill>
                  <a:srgbClr val="0070C0"/>
                </a:solidFill>
              </a:rPr>
              <a:t>upload</a:t>
            </a:r>
            <a:endParaRPr lang="en-US" sz="2400" b="1" dirty="0">
              <a:solidFill>
                <a:srgbClr val="0070C0"/>
              </a:solidFill>
            </a:endParaRPr>
          </a:p>
        </p:txBody>
      </p:sp>
      <p:sp>
        <p:nvSpPr>
          <p:cNvPr id="19" name="Rectangle 18"/>
          <p:cNvSpPr/>
          <p:nvPr/>
        </p:nvSpPr>
        <p:spPr>
          <a:xfrm>
            <a:off x="5083912" y="4814536"/>
            <a:ext cx="3075790" cy="461665"/>
          </a:xfrm>
          <a:prstGeom prst="rect">
            <a:avLst/>
          </a:prstGeom>
        </p:spPr>
        <p:txBody>
          <a:bodyPr wrap="square">
            <a:spAutoFit/>
          </a:bodyPr>
          <a:lstStyle/>
          <a:p>
            <a:pPr algn="ctr"/>
            <a:r>
              <a:rPr lang="en-US" sz="2400" b="1" dirty="0" smtClean="0">
                <a:solidFill>
                  <a:srgbClr val="0070C0"/>
                </a:solidFill>
              </a:rPr>
              <a:t>bullies / bullying</a:t>
            </a:r>
            <a:endParaRPr lang="en-US" sz="2400" b="1" dirty="0">
              <a:solidFill>
                <a:srgbClr val="0070C0"/>
              </a:solidFill>
            </a:endParaRPr>
          </a:p>
        </p:txBody>
      </p:sp>
      <p:pic>
        <p:nvPicPr>
          <p:cNvPr id="3" name="Picture 2"/>
          <p:cNvPicPr>
            <a:picLocks noChangeAspect="1"/>
          </p:cNvPicPr>
          <p:nvPr/>
        </p:nvPicPr>
        <p:blipFill rotWithShape="1">
          <a:blip r:embed="rId3"/>
          <a:srcRect l="957" t="4405" r="430"/>
          <a:stretch/>
        </p:blipFill>
        <p:spPr>
          <a:xfrm>
            <a:off x="2728529" y="592315"/>
            <a:ext cx="6239604" cy="882464"/>
          </a:xfrm>
          <a:prstGeom prst="rect">
            <a:avLst/>
          </a:prstGeom>
        </p:spPr>
      </p:pic>
      <p:sp>
        <p:nvSpPr>
          <p:cNvPr id="20" name="Oval 19">
            <a:hlinkClick r:id="rId4" action="ppaction://hlinksldjump"/>
          </p:cNvPr>
          <p:cNvSpPr/>
          <p:nvPr/>
        </p:nvSpPr>
        <p:spPr>
          <a:xfrm>
            <a:off x="2642882" y="5809680"/>
            <a:ext cx="644880" cy="691305"/>
          </a:xfrm>
          <a:prstGeom prst="ellipse">
            <a:avLst/>
          </a:prstGeom>
          <a:solidFill>
            <a:srgbClr val="FFFF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Calibri"/>
                <a:ea typeface="+mn-ea"/>
                <a:cs typeface="+mn-cs"/>
              </a:rPr>
              <a:t>1</a:t>
            </a:r>
          </a:p>
        </p:txBody>
      </p:sp>
      <p:sp>
        <p:nvSpPr>
          <p:cNvPr id="21" name="Oval 20">
            <a:hlinkClick r:id="rId5" action="ppaction://hlinksldjump"/>
          </p:cNvPr>
          <p:cNvSpPr/>
          <p:nvPr/>
        </p:nvSpPr>
        <p:spPr>
          <a:xfrm>
            <a:off x="4504180" y="5761972"/>
            <a:ext cx="652571" cy="691305"/>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Calibri"/>
                <a:ea typeface="+mn-ea"/>
                <a:cs typeface="+mn-cs"/>
              </a:rPr>
              <a:t>2</a:t>
            </a:r>
          </a:p>
        </p:txBody>
      </p:sp>
      <p:sp>
        <p:nvSpPr>
          <p:cNvPr id="22" name="Oval 21">
            <a:hlinkClick r:id="rId6" action="ppaction://hlinksldjump"/>
          </p:cNvPr>
          <p:cNvSpPr/>
          <p:nvPr/>
        </p:nvSpPr>
        <p:spPr>
          <a:xfrm>
            <a:off x="6406295" y="5792150"/>
            <a:ext cx="631011" cy="661127"/>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Calibri"/>
                <a:ea typeface="+mn-ea"/>
                <a:cs typeface="+mn-cs"/>
              </a:rPr>
              <a:t>3</a:t>
            </a:r>
          </a:p>
        </p:txBody>
      </p:sp>
      <p:sp>
        <p:nvSpPr>
          <p:cNvPr id="23" name="Oval 22">
            <a:hlinkClick r:id="rId7" action="ppaction://hlinksldjump"/>
          </p:cNvPr>
          <p:cNvSpPr/>
          <p:nvPr/>
        </p:nvSpPr>
        <p:spPr>
          <a:xfrm>
            <a:off x="8184814" y="5826486"/>
            <a:ext cx="695017" cy="674499"/>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Calibri"/>
                <a:ea typeface="+mn-ea"/>
                <a:cs typeface="+mn-cs"/>
              </a:rPr>
              <a:t>4</a:t>
            </a:r>
          </a:p>
        </p:txBody>
      </p:sp>
      <p:sp>
        <p:nvSpPr>
          <p:cNvPr id="24" name="Oval 23">
            <a:hlinkClick r:id="rId8" action="ppaction://hlinksldjump"/>
          </p:cNvPr>
          <p:cNvSpPr/>
          <p:nvPr/>
        </p:nvSpPr>
        <p:spPr>
          <a:xfrm>
            <a:off x="10041365" y="5823355"/>
            <a:ext cx="672818" cy="629922"/>
          </a:xfrm>
          <a:prstGeom prst="ellipse">
            <a:avLst/>
          </a:prstGeom>
          <a:solidFill>
            <a:srgbClr val="00B050"/>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7" tIns="45714" rIns="91427" bIns="45714" rtlCol="0" anchor="ctr"/>
          <a:lstStyle/>
          <a:p>
            <a:pPr marL="0" marR="0" lvl="0" indent="0" algn="ctr" defTabSz="914267"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black"/>
                </a:solidFill>
                <a:effectLst/>
                <a:uLnTx/>
                <a:uFillTx/>
                <a:latin typeface="Calibri"/>
                <a:ea typeface="+mn-ea"/>
                <a:cs typeface="+mn-cs"/>
              </a:rPr>
              <a:t>5</a:t>
            </a:r>
          </a:p>
        </p:txBody>
      </p:sp>
    </p:spTree>
    <p:extLst>
      <p:ext uri="{BB962C8B-B14F-4D97-AF65-F5344CB8AC3E}">
        <p14:creationId xmlns:p14="http://schemas.microsoft.com/office/powerpoint/2010/main" val="24671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31" presetClass="exit" presetSubtype="0" fill="hold" grpId="0" nodeType="clickEffect">
                                  <p:stCondLst>
                                    <p:cond delay="0"/>
                                  </p:stCondLst>
                                  <p:childTnLst>
                                    <p:anim calcmode="lin" valueType="num">
                                      <p:cBhvr>
                                        <p:cTn id="43" dur="1000"/>
                                        <p:tgtEl>
                                          <p:spTgt spid="20"/>
                                        </p:tgtEl>
                                        <p:attrNameLst>
                                          <p:attrName>ppt_w</p:attrName>
                                        </p:attrNameLst>
                                      </p:cBhvr>
                                      <p:tavLst>
                                        <p:tav tm="0">
                                          <p:val>
                                            <p:strVal val="ppt_w"/>
                                          </p:val>
                                        </p:tav>
                                        <p:tav tm="100000">
                                          <p:val>
                                            <p:fltVal val="0"/>
                                          </p:val>
                                        </p:tav>
                                      </p:tavLst>
                                    </p:anim>
                                    <p:anim calcmode="lin" valueType="num">
                                      <p:cBhvr>
                                        <p:cTn id="44" dur="1000"/>
                                        <p:tgtEl>
                                          <p:spTgt spid="20"/>
                                        </p:tgtEl>
                                        <p:attrNameLst>
                                          <p:attrName>ppt_h</p:attrName>
                                        </p:attrNameLst>
                                      </p:cBhvr>
                                      <p:tavLst>
                                        <p:tav tm="0">
                                          <p:val>
                                            <p:strVal val="ppt_h"/>
                                          </p:val>
                                        </p:tav>
                                        <p:tav tm="100000">
                                          <p:val>
                                            <p:fltVal val="0"/>
                                          </p:val>
                                        </p:tav>
                                      </p:tavLst>
                                    </p:anim>
                                    <p:anim calcmode="lin" valueType="num">
                                      <p:cBhvr>
                                        <p:cTn id="45" dur="1000"/>
                                        <p:tgtEl>
                                          <p:spTgt spid="20"/>
                                        </p:tgtEl>
                                        <p:attrNameLst>
                                          <p:attrName>style.rotation</p:attrName>
                                        </p:attrNameLst>
                                      </p:cBhvr>
                                      <p:tavLst>
                                        <p:tav tm="0">
                                          <p:val>
                                            <p:fltVal val="0"/>
                                          </p:val>
                                        </p:tav>
                                        <p:tav tm="100000">
                                          <p:val>
                                            <p:fltVal val="90"/>
                                          </p:val>
                                        </p:tav>
                                      </p:tavLst>
                                    </p:anim>
                                    <p:animEffect transition="out" filter="fade">
                                      <p:cBhvr>
                                        <p:cTn id="46" dur="1000"/>
                                        <p:tgtEl>
                                          <p:spTgt spid="20"/>
                                        </p:tgtEl>
                                      </p:cBhvr>
                                    </p:animEffect>
                                    <p:set>
                                      <p:cBhvr>
                                        <p:cTn id="47"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53" presetClass="exit" presetSubtype="32" fill="hold" grpId="0" nodeType="clickEffect">
                                  <p:stCondLst>
                                    <p:cond delay="0"/>
                                  </p:stCondLst>
                                  <p:childTnLst>
                                    <p:anim calcmode="lin" valueType="num">
                                      <p:cBhvr>
                                        <p:cTn id="52" dur="500"/>
                                        <p:tgtEl>
                                          <p:spTgt spid="21"/>
                                        </p:tgtEl>
                                        <p:attrNameLst>
                                          <p:attrName>ppt_w</p:attrName>
                                        </p:attrNameLst>
                                      </p:cBhvr>
                                      <p:tavLst>
                                        <p:tav tm="0">
                                          <p:val>
                                            <p:strVal val="ppt_w"/>
                                          </p:val>
                                        </p:tav>
                                        <p:tav tm="100000">
                                          <p:val>
                                            <p:fltVal val="0"/>
                                          </p:val>
                                        </p:tav>
                                      </p:tavLst>
                                    </p:anim>
                                    <p:anim calcmode="lin" valueType="num">
                                      <p:cBhvr>
                                        <p:cTn id="53" dur="500"/>
                                        <p:tgtEl>
                                          <p:spTgt spid="21"/>
                                        </p:tgtEl>
                                        <p:attrNameLst>
                                          <p:attrName>ppt_h</p:attrName>
                                        </p:attrNameLst>
                                      </p:cBhvr>
                                      <p:tavLst>
                                        <p:tav tm="0">
                                          <p:val>
                                            <p:strVal val="ppt_h"/>
                                          </p:val>
                                        </p:tav>
                                        <p:tav tm="100000">
                                          <p:val>
                                            <p:fltVal val="0"/>
                                          </p:val>
                                        </p:tav>
                                      </p:tavLst>
                                    </p:anim>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grpId="0" nodeType="clickEffect">
                                  <p:stCondLst>
                                    <p:cond delay="0"/>
                                  </p:stCondLst>
                                  <p:childTnLst>
                                    <p:animEffect transition="out" filter="barn(inVertical)">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grpId="0" nodeType="clickEffect">
                                  <p:stCondLst>
                                    <p:cond delay="0"/>
                                  </p:stCondLst>
                                  <p:childTnLst>
                                    <p:animEffect transition="out" filter="fade">
                                      <p:cBhvr>
                                        <p:cTn id="72" dur="1000"/>
                                        <p:tgtEl>
                                          <p:spTgt spid="22"/>
                                        </p:tgtEl>
                                      </p:cBhvr>
                                    </p:animEffect>
                                    <p:anim calcmode="lin" valueType="num">
                                      <p:cBhvr>
                                        <p:cTn id="73" dur="1000"/>
                                        <p:tgtEl>
                                          <p:spTgt spid="22"/>
                                        </p:tgtEl>
                                        <p:attrNameLst>
                                          <p:attrName>ppt_x</p:attrName>
                                        </p:attrNameLst>
                                      </p:cBhvr>
                                      <p:tavLst>
                                        <p:tav tm="0">
                                          <p:val>
                                            <p:strVal val="ppt_x"/>
                                          </p:val>
                                        </p:tav>
                                        <p:tav tm="100000">
                                          <p:val>
                                            <p:strVal val="ppt_x"/>
                                          </p:val>
                                        </p:tav>
                                      </p:tavLst>
                                    </p:anim>
                                    <p:anim calcmode="lin" valueType="num">
                                      <p:cBhvr>
                                        <p:cTn id="74" dur="1000"/>
                                        <p:tgtEl>
                                          <p:spTgt spid="22"/>
                                        </p:tgtEl>
                                        <p:attrNameLst>
                                          <p:attrName>ppt_y</p:attrName>
                                        </p:attrNameLst>
                                      </p:cBhvr>
                                      <p:tavLst>
                                        <p:tav tm="0">
                                          <p:val>
                                            <p:strVal val="ppt_y"/>
                                          </p:val>
                                        </p:tav>
                                        <p:tav tm="100000">
                                          <p:val>
                                            <p:strVal val="ppt_y+.1"/>
                                          </p:val>
                                        </p:tav>
                                      </p:tavLst>
                                    </p:anim>
                                    <p:set>
                                      <p:cBhvr>
                                        <p:cTn id="7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p:bldP spid="15" grpId="0"/>
      <p:bldP spid="16" grpId="0"/>
      <p:bldP spid="17" grpId="0"/>
      <p:bldP spid="18" grpId="0"/>
      <p:bldP spid="19" grpId="0"/>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9563" y="196308"/>
            <a:ext cx="9688945" cy="656626"/>
          </a:xfrm>
          <a:prstGeom prst="rect">
            <a:avLst/>
          </a:prstGeom>
          <a:noFill/>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tencil" pitchFamily="82" charset="0"/>
              </a:rPr>
              <a:t>LUCKY apple!</a:t>
            </a:r>
          </a:p>
        </p:txBody>
      </p:sp>
      <p:pic>
        <p:nvPicPr>
          <p:cNvPr id="6" name="Picture 4" descr="Káº¿t quáº£ hÃ¬nh áº£nh cho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563" y="1383424"/>
            <a:ext cx="3632010" cy="32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67295" y="5103625"/>
            <a:ext cx="3635355" cy="615537"/>
          </a:xfrm>
          <a:prstGeom prst="rect">
            <a:avLst/>
          </a:prstGeom>
          <a:solidFill>
            <a:schemeClr val="bg2"/>
          </a:solidFill>
        </p:spPr>
        <p:txBody>
          <a:bodyPr wrap="square" lIns="121903" tIns="60952" rIns="121903" bIns="60952" rtlCol="0">
            <a:spAutoFit/>
          </a:bodyPr>
          <a:lstStyle/>
          <a:p>
            <a:pPr lvl="0"/>
            <a:r>
              <a:rPr lang="en-US" sz="3200" dirty="0">
                <a:solidFill>
                  <a:srgbClr val="FF0000"/>
                </a:solidFill>
                <a:latin typeface="Arial Black" panose="020B0A04020102020204" pitchFamily="34" charset="0"/>
                <a:ea typeface="Verdana" pitchFamily="34" charset="0"/>
                <a:cs typeface="Verdana" pitchFamily="34" charset="0"/>
              </a:rPr>
              <a:t>You get 1 plus</a:t>
            </a:r>
            <a:r>
              <a:rPr lang="en-US" altLang="en-US" sz="3200" dirty="0">
                <a:solidFill>
                  <a:srgbClr val="FF0000"/>
                </a:solidFill>
                <a:latin typeface="Arial Black" panose="020B0A04020102020204" pitchFamily="34" charset="0"/>
              </a:rPr>
              <a:t> </a:t>
            </a:r>
          </a:p>
        </p:txBody>
      </p:sp>
      <p:sp>
        <p:nvSpPr>
          <p:cNvPr id="9" name="Right Arrow 8"/>
          <p:cNvSpPr/>
          <p:nvPr/>
        </p:nvSpPr>
        <p:spPr>
          <a:xfrm>
            <a:off x="5451573" y="3176062"/>
            <a:ext cx="1066800" cy="5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2" name="TextBox 11"/>
          <p:cNvSpPr txBox="1"/>
          <p:nvPr/>
        </p:nvSpPr>
        <p:spPr>
          <a:xfrm>
            <a:off x="6945746" y="2145010"/>
            <a:ext cx="2447636" cy="2062103"/>
          </a:xfrm>
          <a:prstGeom prst="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800" b="1" dirty="0">
                <a:solidFill>
                  <a:srgbClr val="C00000"/>
                </a:solidFill>
              </a:rPr>
              <a:t>1</a:t>
            </a:r>
            <a:r>
              <a:rPr lang="en-US" sz="12800" b="1" baseline="30000" dirty="0">
                <a:solidFill>
                  <a:srgbClr val="C00000"/>
                </a:solidFill>
              </a:rPr>
              <a:t> +</a:t>
            </a:r>
            <a:endParaRPr lang="en-US" sz="12800" b="1" dirty="0">
              <a:solidFill>
                <a:srgbClr val="C00000"/>
              </a:solidFill>
            </a:endParaRPr>
          </a:p>
        </p:txBody>
      </p:sp>
      <p:sp>
        <p:nvSpPr>
          <p:cNvPr id="10" name="Action Button: Home 9">
            <a:hlinkClick r:id="rId4" action="ppaction://hlinksldjump" highlightClick="1"/>
          </p:cNvPr>
          <p:cNvSpPr/>
          <p:nvPr/>
        </p:nvSpPr>
        <p:spPr>
          <a:xfrm>
            <a:off x="11508508" y="6291696"/>
            <a:ext cx="453513" cy="431390"/>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6100</TotalTime>
  <Words>852</Words>
  <Application>Microsoft Office PowerPoint</Application>
  <PresentationFormat>Widescreen</PresentationFormat>
  <Paragraphs>129</Paragraphs>
  <Slides>22</Slides>
  <Notes>12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Arial Black</vt:lpstr>
      <vt:lpstr>Arial Narrow</vt:lpstr>
      <vt:lpstr>Berlin Sans FB</vt:lpstr>
      <vt:lpstr>Calibri</vt:lpstr>
      <vt:lpstr>Century Gothic</vt:lpstr>
      <vt:lpstr>Myriad Pro</vt:lpstr>
      <vt:lpstr>OpenSans</vt:lpstr>
      <vt:lpstr>Stencil</vt:lpstr>
      <vt:lpstr>Tahoma</vt:lpstr>
      <vt:lpstr>Times New Roman</vt:lpstr>
      <vt:lpstr>Verdana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351</cp:revision>
  <dcterms:created xsi:type="dcterms:W3CDTF">2020-12-09T02:04:09Z</dcterms:created>
  <dcterms:modified xsi:type="dcterms:W3CDTF">2023-09-19T16:21:32Z</dcterms:modified>
</cp:coreProperties>
</file>